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3" r:id="rId5"/>
    <p:sldId id="260" r:id="rId6"/>
    <p:sldId id="269" r:id="rId7"/>
    <p:sldId id="262" r:id="rId8"/>
    <p:sldId id="264" r:id="rId9"/>
    <p:sldId id="265" r:id="rId10"/>
    <p:sldId id="266" r:id="rId11"/>
    <p:sldId id="267" r:id="rId12"/>
    <p:sldId id="268" r:id="rId13"/>
    <p:sldId id="270" r:id="rId14"/>
    <p:sldId id="271" r:id="rId15"/>
    <p:sldId id="272" r:id="rId16"/>
    <p:sldId id="274" r:id="rId17"/>
    <p:sldId id="261" r:id="rId18"/>
    <p:sldId id="275" r:id="rId19"/>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B0"/>
    <a:srgbClr val="1C7B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ar-E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ar-EG"/>
          </a:p>
        </p:txBody>
      </p:sp>
      <p:sp>
        <p:nvSpPr>
          <p:cNvPr id="4" name="Date Placeholder 3"/>
          <p:cNvSpPr>
            <a:spLocks noGrp="1"/>
          </p:cNvSpPr>
          <p:nvPr>
            <p:ph type="dt" sz="half" idx="10"/>
          </p:nvPr>
        </p:nvSpPr>
        <p:spPr/>
        <p:txBody>
          <a:bodyPr/>
          <a:lstStyle/>
          <a:p>
            <a:fld id="{C93AC544-D23A-48C0-BA16-1F9D04429155}" type="datetimeFigureOut">
              <a:rPr lang="ar-EG" smtClean="0"/>
              <a:t>17/05/1447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1854394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C93AC544-D23A-48C0-BA16-1F9D04429155}" type="datetimeFigureOut">
              <a:rPr lang="ar-EG" smtClean="0"/>
              <a:t>17/05/1447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3021424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ar-E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C93AC544-D23A-48C0-BA16-1F9D04429155}" type="datetimeFigureOut">
              <a:rPr lang="ar-EG" smtClean="0"/>
              <a:t>17/05/1447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194826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C93AC544-D23A-48C0-BA16-1F9D04429155}" type="datetimeFigureOut">
              <a:rPr lang="ar-EG" smtClean="0"/>
              <a:t>17/05/1447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257171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ar-E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93AC544-D23A-48C0-BA16-1F9D04429155}" type="datetimeFigureOut">
              <a:rPr lang="ar-EG" smtClean="0"/>
              <a:t>17/05/1447</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186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Date Placeholder 4"/>
          <p:cNvSpPr>
            <a:spLocks noGrp="1"/>
          </p:cNvSpPr>
          <p:nvPr>
            <p:ph type="dt" sz="half" idx="10"/>
          </p:nvPr>
        </p:nvSpPr>
        <p:spPr/>
        <p:txBody>
          <a:bodyPr/>
          <a:lstStyle/>
          <a:p>
            <a:fld id="{C93AC544-D23A-48C0-BA16-1F9D04429155}" type="datetimeFigureOut">
              <a:rPr lang="ar-EG" smtClean="0"/>
              <a:t>17/05/1447</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3376972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ar-E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7" name="Date Placeholder 6"/>
          <p:cNvSpPr>
            <a:spLocks noGrp="1"/>
          </p:cNvSpPr>
          <p:nvPr>
            <p:ph type="dt" sz="half" idx="10"/>
          </p:nvPr>
        </p:nvSpPr>
        <p:spPr/>
        <p:txBody>
          <a:bodyPr/>
          <a:lstStyle/>
          <a:p>
            <a:fld id="{C93AC544-D23A-48C0-BA16-1F9D04429155}" type="datetimeFigureOut">
              <a:rPr lang="ar-EG" smtClean="0"/>
              <a:t>17/05/1447</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851614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Date Placeholder 2"/>
          <p:cNvSpPr>
            <a:spLocks noGrp="1"/>
          </p:cNvSpPr>
          <p:nvPr>
            <p:ph type="dt" sz="half" idx="10"/>
          </p:nvPr>
        </p:nvSpPr>
        <p:spPr/>
        <p:txBody>
          <a:bodyPr/>
          <a:lstStyle/>
          <a:p>
            <a:fld id="{C93AC544-D23A-48C0-BA16-1F9D04429155}" type="datetimeFigureOut">
              <a:rPr lang="ar-EG" smtClean="0"/>
              <a:t>17/05/1447</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514891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3AC544-D23A-48C0-BA16-1F9D04429155}" type="datetimeFigureOut">
              <a:rPr lang="ar-EG" smtClean="0"/>
              <a:t>17/05/1447</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375451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ar-E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93AC544-D23A-48C0-BA16-1F9D04429155}" type="datetimeFigureOut">
              <a:rPr lang="ar-EG" smtClean="0"/>
              <a:t>17/05/1447</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965170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ar-E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93AC544-D23A-48C0-BA16-1F9D04429155}" type="datetimeFigureOut">
              <a:rPr lang="ar-EG" smtClean="0"/>
              <a:t>17/05/1447</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002853F9-8693-4284-9168-66B8891BD1A0}" type="slidenum">
              <a:rPr lang="ar-EG" smtClean="0"/>
              <a:t>‹#›</a:t>
            </a:fld>
            <a:endParaRPr lang="ar-EG"/>
          </a:p>
        </p:txBody>
      </p:sp>
    </p:spTree>
    <p:extLst>
      <p:ext uri="{BB962C8B-B14F-4D97-AF65-F5344CB8AC3E}">
        <p14:creationId xmlns:p14="http://schemas.microsoft.com/office/powerpoint/2010/main" val="1952916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ar-E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3AC544-D23A-48C0-BA16-1F9D04429155}" type="datetimeFigureOut">
              <a:rPr lang="ar-EG" smtClean="0"/>
              <a:t>17/05/1447</a:t>
            </a:fld>
            <a:endParaRPr lang="ar-E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853F9-8693-4284-9168-66B8891BD1A0}" type="slidenum">
              <a:rPr lang="ar-EG" smtClean="0"/>
              <a:t>‹#›</a:t>
            </a:fld>
            <a:endParaRPr lang="ar-EG"/>
          </a:p>
        </p:txBody>
      </p:sp>
    </p:spTree>
    <p:extLst>
      <p:ext uri="{BB962C8B-B14F-4D97-AF65-F5344CB8AC3E}">
        <p14:creationId xmlns:p14="http://schemas.microsoft.com/office/powerpoint/2010/main" val="1615245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0" y="1"/>
            <a:ext cx="12192000" cy="6871034"/>
          </a:xfrm>
          <a:prstGeom prst="rect">
            <a:avLst/>
          </a:prstGeom>
        </p:spPr>
      </p:pic>
      <p:sp>
        <p:nvSpPr>
          <p:cNvPr id="7" name="Rectangle 6"/>
          <p:cNvSpPr/>
          <p:nvPr/>
        </p:nvSpPr>
        <p:spPr>
          <a:xfrm>
            <a:off x="0" y="0"/>
            <a:ext cx="12192000" cy="29992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2" name="Title 1"/>
          <p:cNvSpPr>
            <a:spLocks noGrp="1"/>
          </p:cNvSpPr>
          <p:nvPr>
            <p:ph type="ctrTitle"/>
          </p:nvPr>
        </p:nvSpPr>
        <p:spPr>
          <a:xfrm>
            <a:off x="1588008" y="704087"/>
            <a:ext cx="9144000" cy="1827467"/>
          </a:xfrm>
        </p:spPr>
        <p:txBody>
          <a:bodyPr>
            <a:normAutofit/>
          </a:bodyPr>
          <a:lstStyle/>
          <a:p>
            <a:r>
              <a:rPr lang="en-US" dirty="0" smtClean="0">
                <a:latin typeface="Bahnschrift Condensed" panose="020B0502040204020203" pitchFamily="34" charset="0"/>
              </a:rPr>
              <a:t>Massachusetts </a:t>
            </a:r>
            <a:r>
              <a:rPr lang="en-US" dirty="0">
                <a:latin typeface="Bahnschrift Condensed" panose="020B0502040204020203" pitchFamily="34" charset="0"/>
              </a:rPr>
              <a:t>General Hospital Performance Analysis</a:t>
            </a:r>
            <a:endParaRPr lang="ar-EG" dirty="0">
              <a:latin typeface="Bahnschrift Condensed" panose="020B0502040204020203" pitchFamily="34" charset="0"/>
            </a:endParaRPr>
          </a:p>
        </p:txBody>
      </p:sp>
      <p:sp>
        <p:nvSpPr>
          <p:cNvPr id="3" name="Subtitle 2"/>
          <p:cNvSpPr>
            <a:spLocks noGrp="1"/>
          </p:cNvSpPr>
          <p:nvPr>
            <p:ph type="subTitle" idx="1"/>
          </p:nvPr>
        </p:nvSpPr>
        <p:spPr/>
        <p:txBody>
          <a:bodyPr>
            <a:normAutofit/>
          </a:bodyPr>
          <a:lstStyle/>
          <a:p>
            <a:r>
              <a:rPr lang="en-US" sz="3200" b="1" dirty="0" smtClean="0"/>
              <a:t>(DEPI – Power BI Track 2025)</a:t>
            </a:r>
            <a:endParaRPr lang="ar-EG" sz="3200" b="1" dirty="0"/>
          </a:p>
        </p:txBody>
      </p:sp>
      <p:pic>
        <p:nvPicPr>
          <p:cNvPr id="8" name="Picture 7"/>
          <p:cNvPicPr>
            <a:picLocks noChangeAspect="1"/>
          </p:cNvPicPr>
          <p:nvPr/>
        </p:nvPicPr>
        <p:blipFill>
          <a:blip r:embed="rId4"/>
          <a:stretch>
            <a:fillRect/>
          </a:stretch>
        </p:blipFill>
        <p:spPr>
          <a:xfrm>
            <a:off x="263271" y="204611"/>
            <a:ext cx="1538097" cy="1413209"/>
          </a:xfrm>
          <a:prstGeom prst="rect">
            <a:avLst/>
          </a:prstGeom>
        </p:spPr>
      </p:pic>
    </p:spTree>
    <p:extLst>
      <p:ext uri="{BB962C8B-B14F-4D97-AF65-F5344CB8AC3E}">
        <p14:creationId xmlns:p14="http://schemas.microsoft.com/office/powerpoint/2010/main" val="3089158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03464" y="0"/>
            <a:ext cx="4288536"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7903464" y="0"/>
            <a:ext cx="428853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868680" y="418493"/>
            <a:ext cx="9729216" cy="707886"/>
          </a:xfrm>
          <a:prstGeom prst="rect">
            <a:avLst/>
          </a:prstGeom>
          <a:noFill/>
        </p:spPr>
        <p:txBody>
          <a:bodyPr wrap="square" rtlCol="1">
            <a:spAutoFit/>
          </a:bodyPr>
          <a:lstStyle/>
          <a:p>
            <a:pPr algn="ctr"/>
            <a:r>
              <a:rPr lang="en-US" sz="4000" b="1" dirty="0" smtClean="0">
                <a:solidFill>
                  <a:srgbClr val="008BB0"/>
                </a:solidFill>
                <a:latin typeface="Dosis ExtraBold" pitchFamily="2" charset="0"/>
              </a:rPr>
              <a:t>Dashboard Design &amp; Visual Identity</a:t>
            </a:r>
          </a:p>
        </p:txBody>
      </p:sp>
      <p:sp>
        <p:nvSpPr>
          <p:cNvPr id="9" name="TextBox 8"/>
          <p:cNvSpPr txBox="1"/>
          <p:nvPr/>
        </p:nvSpPr>
        <p:spPr>
          <a:xfrm>
            <a:off x="7968996" y="1918055"/>
            <a:ext cx="3639312" cy="523220"/>
          </a:xfrm>
          <a:prstGeom prst="rect">
            <a:avLst/>
          </a:prstGeom>
          <a:noFill/>
        </p:spPr>
        <p:txBody>
          <a:bodyPr wrap="square" rtlCol="1">
            <a:spAutoFit/>
          </a:bodyPr>
          <a:lstStyle/>
          <a:p>
            <a:pPr algn="ctr"/>
            <a:r>
              <a:rPr lang="en-US" sz="2800" b="1" dirty="0" smtClean="0"/>
              <a:t>4. Revenue Page </a:t>
            </a:r>
            <a:endParaRPr lang="ar-EG" sz="2800" b="1" dirty="0"/>
          </a:p>
        </p:txBody>
      </p:sp>
      <p:pic>
        <p:nvPicPr>
          <p:cNvPr id="5" name="Picture 4"/>
          <p:cNvPicPr>
            <a:picLocks noChangeAspect="1"/>
          </p:cNvPicPr>
          <p:nvPr/>
        </p:nvPicPr>
        <p:blipFill rotWithShape="1">
          <a:blip r:embed="rId2"/>
          <a:srcRect l="7222" t="18676" r="29580" b="6931"/>
          <a:stretch/>
        </p:blipFill>
        <p:spPr>
          <a:xfrm>
            <a:off x="146516" y="1322817"/>
            <a:ext cx="7586259" cy="5023119"/>
          </a:xfrm>
          <a:prstGeom prst="rect">
            <a:avLst/>
          </a:prstGeom>
          <a:ln>
            <a:noFill/>
          </a:ln>
          <a:effectLst>
            <a:outerShdw blurRad="190500" algn="tl" rotWithShape="0">
              <a:srgbClr val="000000">
                <a:alpha val="70000"/>
              </a:srgbClr>
            </a:outerShdw>
          </a:effectLst>
        </p:spPr>
      </p:pic>
      <p:sp>
        <p:nvSpPr>
          <p:cNvPr id="6" name="TextBox 5"/>
          <p:cNvSpPr txBox="1"/>
          <p:nvPr/>
        </p:nvSpPr>
        <p:spPr>
          <a:xfrm>
            <a:off x="8165592" y="3188045"/>
            <a:ext cx="3529584" cy="707886"/>
          </a:xfrm>
          <a:prstGeom prst="rect">
            <a:avLst/>
          </a:prstGeom>
          <a:noFill/>
        </p:spPr>
        <p:txBody>
          <a:bodyPr wrap="square" rtlCol="1">
            <a:spAutoFit/>
          </a:bodyPr>
          <a:lstStyle/>
          <a:p>
            <a:pPr algn="ctr"/>
            <a:r>
              <a:rPr lang="en-US" sz="2000" dirty="0"/>
              <a:t>Breaks down revenue by payer and service line.</a:t>
            </a:r>
            <a:endParaRPr lang="ar-EG" sz="2000" dirty="0"/>
          </a:p>
        </p:txBody>
      </p:sp>
    </p:spTree>
    <p:extLst>
      <p:ext uri="{BB962C8B-B14F-4D97-AF65-F5344CB8AC3E}">
        <p14:creationId xmlns:p14="http://schemas.microsoft.com/office/powerpoint/2010/main" val="5278568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288536"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428853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731520" y="457974"/>
            <a:ext cx="9729216" cy="707886"/>
          </a:xfrm>
          <a:prstGeom prst="rect">
            <a:avLst/>
          </a:prstGeom>
          <a:noFill/>
        </p:spPr>
        <p:txBody>
          <a:bodyPr wrap="square" rtlCol="1">
            <a:spAutoFit/>
          </a:bodyPr>
          <a:lstStyle/>
          <a:p>
            <a:pPr algn="ctr"/>
            <a:r>
              <a:rPr lang="en-US" sz="4000" b="1" dirty="0" smtClean="0">
                <a:solidFill>
                  <a:srgbClr val="008BB0"/>
                </a:solidFill>
                <a:latin typeface="Dosis ExtraBold" pitchFamily="2" charset="0"/>
              </a:rPr>
              <a:t>Dashboard Design &amp; Visual Identity</a:t>
            </a:r>
          </a:p>
        </p:txBody>
      </p:sp>
      <p:sp>
        <p:nvSpPr>
          <p:cNvPr id="9" name="TextBox 8"/>
          <p:cNvSpPr txBox="1"/>
          <p:nvPr/>
        </p:nvSpPr>
        <p:spPr>
          <a:xfrm>
            <a:off x="324612" y="2120676"/>
            <a:ext cx="3639312" cy="954107"/>
          </a:xfrm>
          <a:prstGeom prst="rect">
            <a:avLst/>
          </a:prstGeom>
          <a:noFill/>
        </p:spPr>
        <p:txBody>
          <a:bodyPr wrap="square" rtlCol="1">
            <a:spAutoFit/>
          </a:bodyPr>
          <a:lstStyle/>
          <a:p>
            <a:pPr algn="ctr"/>
            <a:r>
              <a:rPr lang="en-US" sz="2800" b="1" dirty="0" smtClean="0"/>
              <a:t>5. Patients Demographics</a:t>
            </a:r>
            <a:endParaRPr lang="ar-EG" sz="2800" b="1" dirty="0"/>
          </a:p>
        </p:txBody>
      </p:sp>
      <p:pic>
        <p:nvPicPr>
          <p:cNvPr id="5" name="Picture 4"/>
          <p:cNvPicPr>
            <a:picLocks noChangeAspect="1"/>
          </p:cNvPicPr>
          <p:nvPr/>
        </p:nvPicPr>
        <p:blipFill rotWithShape="1">
          <a:blip r:embed="rId2"/>
          <a:srcRect l="7451" t="18861" r="30120" b="6632"/>
          <a:stretch/>
        </p:blipFill>
        <p:spPr>
          <a:xfrm>
            <a:off x="4398264" y="1339596"/>
            <a:ext cx="7620911" cy="5116068"/>
          </a:xfrm>
          <a:prstGeom prst="rect">
            <a:avLst/>
          </a:prstGeom>
          <a:ln>
            <a:noFill/>
          </a:ln>
          <a:effectLst>
            <a:outerShdw blurRad="190500" algn="tl" rotWithShape="0">
              <a:srgbClr val="000000">
                <a:alpha val="70000"/>
              </a:srgbClr>
            </a:outerShdw>
          </a:effectLst>
        </p:spPr>
      </p:pic>
      <p:sp>
        <p:nvSpPr>
          <p:cNvPr id="6" name="TextBox 5"/>
          <p:cNvSpPr txBox="1"/>
          <p:nvPr/>
        </p:nvSpPr>
        <p:spPr>
          <a:xfrm>
            <a:off x="630936" y="3657600"/>
            <a:ext cx="3218688" cy="707886"/>
          </a:xfrm>
          <a:prstGeom prst="rect">
            <a:avLst/>
          </a:prstGeom>
          <a:noFill/>
        </p:spPr>
        <p:txBody>
          <a:bodyPr wrap="square" rtlCol="1">
            <a:spAutoFit/>
          </a:bodyPr>
          <a:lstStyle/>
          <a:p>
            <a:pPr algn="ctr"/>
            <a:r>
              <a:rPr lang="en-US" sz="2000" dirty="0"/>
              <a:t>Displays age, gender, and regional breakdowns.</a:t>
            </a:r>
            <a:endParaRPr lang="ar-EG" sz="2000" dirty="0"/>
          </a:p>
        </p:txBody>
      </p:sp>
    </p:spTree>
    <p:extLst>
      <p:ext uri="{BB962C8B-B14F-4D97-AF65-F5344CB8AC3E}">
        <p14:creationId xmlns:p14="http://schemas.microsoft.com/office/powerpoint/2010/main" val="2405731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658368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 name="TextBox 3"/>
          <p:cNvSpPr txBox="1"/>
          <p:nvPr/>
        </p:nvSpPr>
        <p:spPr>
          <a:xfrm>
            <a:off x="1645920" y="309217"/>
            <a:ext cx="9729216" cy="707886"/>
          </a:xfrm>
          <a:prstGeom prst="rect">
            <a:avLst/>
          </a:prstGeom>
          <a:noFill/>
        </p:spPr>
        <p:txBody>
          <a:bodyPr wrap="square" rtlCol="1">
            <a:spAutoFit/>
          </a:bodyPr>
          <a:lstStyle/>
          <a:p>
            <a:pPr algn="ctr"/>
            <a:r>
              <a:rPr lang="en-US" sz="4000" b="1" dirty="0" smtClean="0">
                <a:solidFill>
                  <a:srgbClr val="008BB0"/>
                </a:solidFill>
                <a:latin typeface="Dosis ExtraBold" pitchFamily="2" charset="0"/>
              </a:rPr>
              <a:t>Key Performance </a:t>
            </a:r>
            <a:r>
              <a:rPr lang="en-US" sz="4000" b="1" dirty="0" smtClean="0">
                <a:solidFill>
                  <a:schemeClr val="bg1"/>
                </a:solidFill>
                <a:latin typeface="Dosis ExtraBold" pitchFamily="2" charset="0"/>
              </a:rPr>
              <a:t>Indicators (KPIs)</a:t>
            </a:r>
          </a:p>
        </p:txBody>
      </p:sp>
      <p:pic>
        <p:nvPicPr>
          <p:cNvPr id="7" name="Picture 6"/>
          <p:cNvPicPr>
            <a:picLocks noChangeAspect="1"/>
          </p:cNvPicPr>
          <p:nvPr/>
        </p:nvPicPr>
        <p:blipFill>
          <a:blip r:embed="rId2"/>
          <a:stretch>
            <a:fillRect/>
          </a:stretch>
        </p:blipFill>
        <p:spPr>
          <a:xfrm>
            <a:off x="6786262" y="1866121"/>
            <a:ext cx="5197579" cy="39003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490728" y="1728216"/>
            <a:ext cx="5888736" cy="3508653"/>
          </a:xfrm>
          <a:prstGeom prst="rect">
            <a:avLst/>
          </a:prstGeom>
          <a:noFill/>
        </p:spPr>
        <p:txBody>
          <a:bodyPr wrap="square" rtlCol="1">
            <a:spAutoFit/>
          </a:bodyPr>
          <a:lstStyle/>
          <a:p>
            <a:pPr algn="ctr"/>
            <a:r>
              <a:rPr lang="en-US" sz="2400" b="1" u="sng" dirty="0" smtClean="0"/>
              <a:t>Operational Efficiency: </a:t>
            </a:r>
          </a:p>
          <a:p>
            <a:pPr algn="ctr"/>
            <a:endParaRPr lang="en-US" dirty="0"/>
          </a:p>
          <a:p>
            <a:pPr algn="ctr"/>
            <a:r>
              <a:rPr lang="en-US" sz="2000" b="1" i="1" dirty="0" smtClean="0">
                <a:solidFill>
                  <a:srgbClr val="FF0000"/>
                </a:solidFill>
              </a:rPr>
              <a:t>Highlight successful operational metrics:</a:t>
            </a:r>
          </a:p>
          <a:p>
            <a:pPr algn="ctr"/>
            <a:endParaRPr lang="en-US" sz="2000" dirty="0"/>
          </a:p>
          <a:p>
            <a:pPr marL="285750" indent="-285750" algn="ctr">
              <a:buFont typeface="Arial" panose="020B0604020202020204" pitchFamily="34" charset="0"/>
              <a:buChar char="•"/>
            </a:pPr>
            <a:r>
              <a:rPr lang="en-US" sz="2000" b="1" dirty="0"/>
              <a:t>High Throughput:</a:t>
            </a:r>
            <a:r>
              <a:rPr lang="en-US" sz="2000" dirty="0"/>
              <a:t> Total Admissions (28K) and Total Procedures (39K).</a:t>
            </a:r>
          </a:p>
          <a:p>
            <a:pPr marL="285750" indent="-285750" algn="ctr">
              <a:buFont typeface="Arial" panose="020B0604020202020204" pitchFamily="34" charset="0"/>
              <a:buChar char="•"/>
            </a:pPr>
            <a:endParaRPr lang="en-US" sz="2000" dirty="0"/>
          </a:p>
          <a:p>
            <a:pPr marL="285750" indent="-285750" algn="ctr">
              <a:buFont typeface="Arial" panose="020B0604020202020204" pitchFamily="34" charset="0"/>
              <a:buChar char="•"/>
            </a:pPr>
            <a:r>
              <a:rPr lang="en-US" sz="2000" b="1" dirty="0"/>
              <a:t>Procedure Efficiency: </a:t>
            </a:r>
            <a:r>
              <a:rPr lang="en-US" sz="2000" dirty="0"/>
              <a:t>Avg. Procedure Duration (34.32 min).</a:t>
            </a:r>
          </a:p>
          <a:p>
            <a:pPr marL="285750" indent="-285750" algn="ctr">
              <a:buFont typeface="Arial" panose="020B0604020202020204" pitchFamily="34" charset="0"/>
              <a:buChar char="•"/>
            </a:pPr>
            <a:endParaRPr lang="en-US" sz="2000" dirty="0"/>
          </a:p>
          <a:p>
            <a:pPr marL="285750" indent="-285750" algn="ctr">
              <a:buFont typeface="Arial" panose="020B0604020202020204" pitchFamily="34" charset="0"/>
              <a:buChar char="•"/>
            </a:pPr>
            <a:r>
              <a:rPr lang="en-US" sz="2000" b="1" dirty="0" smtClean="0"/>
              <a:t>Admissions Status: </a:t>
            </a:r>
            <a:r>
              <a:rPr lang="en-US" sz="2000" dirty="0" smtClean="0"/>
              <a:t>On Target ( &gt; </a:t>
            </a:r>
            <a:r>
              <a:rPr lang="en-US" sz="2000" dirty="0" smtClean="0"/>
              <a:t>$</a:t>
            </a:r>
            <a:r>
              <a:rPr lang="en-US" sz="2000" dirty="0"/>
              <a:t> </a:t>
            </a:r>
            <a:r>
              <a:rPr lang="en-US" sz="2000" dirty="0" smtClean="0"/>
              <a:t>25 K)</a:t>
            </a:r>
            <a:endParaRPr lang="ar-EG" sz="2000" dirty="0"/>
          </a:p>
        </p:txBody>
      </p:sp>
    </p:spTree>
    <p:extLst>
      <p:ext uri="{BB962C8B-B14F-4D97-AF65-F5344CB8AC3E}">
        <p14:creationId xmlns:p14="http://schemas.microsoft.com/office/powerpoint/2010/main" val="27826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5148072" y="0"/>
            <a:ext cx="7043928"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b="1" u="sng" dirty="0">
                <a:solidFill>
                  <a:schemeClr val="tx1"/>
                </a:solidFill>
              </a:rPr>
              <a:t>Financial Equilibrium &amp; Cost:</a:t>
            </a:r>
          </a:p>
          <a:p>
            <a:pPr algn="ctr"/>
            <a:endParaRPr lang="en-US" dirty="0" smtClean="0"/>
          </a:p>
          <a:p>
            <a:pPr marL="342900" indent="-342900" algn="ctr">
              <a:buFont typeface="Arial" panose="020B0604020202020204" pitchFamily="34" charset="0"/>
              <a:buChar char="•"/>
            </a:pPr>
            <a:r>
              <a:rPr lang="en-US" sz="2000" b="1" dirty="0">
                <a:solidFill>
                  <a:schemeClr val="tx1"/>
                </a:solidFill>
              </a:rPr>
              <a:t>Balanced Finances: </a:t>
            </a:r>
            <a:r>
              <a:rPr lang="en-US" sz="2000" dirty="0">
                <a:solidFill>
                  <a:schemeClr val="tx1"/>
                </a:solidFill>
              </a:rPr>
              <a:t>Total Encounter Revenue ($101.51M) equals Total Encounter Cost ($101.51M), indicating tight financial control but almost no profit margin</a:t>
            </a:r>
            <a:r>
              <a:rPr lang="en-US" sz="2000" dirty="0" smtClean="0">
                <a:solidFill>
                  <a:schemeClr val="tx1"/>
                </a:solidFill>
              </a:rPr>
              <a:t>.</a:t>
            </a:r>
          </a:p>
          <a:p>
            <a:pPr marL="342900" indent="-342900" algn="ctr">
              <a:buFont typeface="Arial" panose="020B0604020202020204" pitchFamily="34" charset="0"/>
              <a:buChar char="•"/>
            </a:pPr>
            <a:endParaRPr lang="en-US" sz="2000" dirty="0">
              <a:solidFill>
                <a:schemeClr val="tx1"/>
              </a:solidFill>
            </a:endParaRPr>
          </a:p>
          <a:p>
            <a:pPr marL="342900" indent="-342900" algn="ctr">
              <a:buFont typeface="Arial" panose="020B0604020202020204" pitchFamily="34" charset="0"/>
              <a:buChar char="•"/>
            </a:pPr>
            <a:r>
              <a:rPr lang="en-US" sz="2000" b="1" dirty="0">
                <a:solidFill>
                  <a:schemeClr val="tx1"/>
                </a:solidFill>
              </a:rPr>
              <a:t>Strong Return: </a:t>
            </a:r>
            <a:r>
              <a:rPr lang="en-US" sz="2000" dirty="0">
                <a:solidFill>
                  <a:schemeClr val="tx1"/>
                </a:solidFill>
              </a:rPr>
              <a:t>Avg. Procedure Revenue ($2.03K).</a:t>
            </a:r>
            <a:endParaRPr lang="ar-EG" sz="2000" dirty="0">
              <a:solidFill>
                <a:schemeClr val="tx1"/>
              </a:solidFill>
            </a:endParaRPr>
          </a:p>
        </p:txBody>
      </p:sp>
      <p:sp>
        <p:nvSpPr>
          <p:cNvPr id="4" name="TextBox 3"/>
          <p:cNvSpPr txBox="1"/>
          <p:nvPr/>
        </p:nvSpPr>
        <p:spPr>
          <a:xfrm>
            <a:off x="1645920" y="309217"/>
            <a:ext cx="9729216" cy="707886"/>
          </a:xfrm>
          <a:prstGeom prst="rect">
            <a:avLst/>
          </a:prstGeom>
          <a:noFill/>
        </p:spPr>
        <p:txBody>
          <a:bodyPr wrap="square" rtlCol="1">
            <a:spAutoFit/>
          </a:bodyPr>
          <a:lstStyle/>
          <a:p>
            <a:pPr algn="ctr"/>
            <a:r>
              <a:rPr lang="en-US" sz="4000" b="1" dirty="0" smtClean="0">
                <a:solidFill>
                  <a:schemeClr val="bg1"/>
                </a:solidFill>
                <a:latin typeface="Dosis ExtraBold" pitchFamily="2" charset="0"/>
              </a:rPr>
              <a:t>Key Perfor</a:t>
            </a:r>
            <a:r>
              <a:rPr lang="en-US" sz="4000" b="1" dirty="0" smtClean="0">
                <a:solidFill>
                  <a:srgbClr val="008BB0"/>
                </a:solidFill>
                <a:latin typeface="Dosis ExtraBold" pitchFamily="2" charset="0"/>
              </a:rPr>
              <a:t>mance</a:t>
            </a:r>
            <a:r>
              <a:rPr lang="en-US" sz="4000" b="1" dirty="0" smtClean="0">
                <a:solidFill>
                  <a:srgbClr val="1C7B8F"/>
                </a:solidFill>
                <a:latin typeface="Dosis ExtraBold" pitchFamily="2" charset="0"/>
              </a:rPr>
              <a:t> </a:t>
            </a:r>
            <a:r>
              <a:rPr lang="en-US" sz="4000" b="1" dirty="0" smtClean="0">
                <a:solidFill>
                  <a:srgbClr val="008BB0"/>
                </a:solidFill>
                <a:latin typeface="Dosis ExtraBold" pitchFamily="2" charset="0"/>
              </a:rPr>
              <a:t>Indicators (KPIs)</a:t>
            </a:r>
          </a:p>
        </p:txBody>
      </p:sp>
      <p:pic>
        <p:nvPicPr>
          <p:cNvPr id="5" name="Picture 4"/>
          <p:cNvPicPr>
            <a:picLocks noChangeAspect="1"/>
          </p:cNvPicPr>
          <p:nvPr/>
        </p:nvPicPr>
        <p:blipFill>
          <a:blip r:embed="rId2"/>
          <a:stretch>
            <a:fillRect/>
          </a:stretch>
        </p:blipFill>
        <p:spPr>
          <a:xfrm>
            <a:off x="136398" y="1906524"/>
            <a:ext cx="4862322" cy="3241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3249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1170729"/>
          </a:xfrm>
          <a:prstGeom prst="rect">
            <a:avLst/>
          </a:prstGeom>
        </p:spPr>
      </p:pic>
      <p:pic>
        <p:nvPicPr>
          <p:cNvPr id="3" name="Picture 2"/>
          <p:cNvPicPr>
            <a:picLocks noChangeAspect="1"/>
          </p:cNvPicPr>
          <p:nvPr/>
        </p:nvPicPr>
        <p:blipFill>
          <a:blip r:embed="rId3"/>
          <a:stretch>
            <a:fillRect/>
          </a:stretch>
        </p:blipFill>
        <p:spPr>
          <a:xfrm>
            <a:off x="0" y="4379976"/>
            <a:ext cx="12193057" cy="2478024"/>
          </a:xfrm>
          <a:prstGeom prst="rect">
            <a:avLst/>
          </a:prstGeom>
        </p:spPr>
      </p:pic>
      <p:sp>
        <p:nvSpPr>
          <p:cNvPr id="6" name="TextBox 5"/>
          <p:cNvSpPr txBox="1"/>
          <p:nvPr/>
        </p:nvSpPr>
        <p:spPr>
          <a:xfrm>
            <a:off x="1508760" y="231124"/>
            <a:ext cx="9729216" cy="707886"/>
          </a:xfrm>
          <a:prstGeom prst="rect">
            <a:avLst/>
          </a:prstGeom>
          <a:noFill/>
        </p:spPr>
        <p:txBody>
          <a:bodyPr wrap="square" rtlCol="1">
            <a:spAutoFit/>
          </a:bodyPr>
          <a:lstStyle/>
          <a:p>
            <a:pPr algn="ctr"/>
            <a:r>
              <a:rPr lang="en-US" sz="4000" b="1" dirty="0" smtClean="0">
                <a:solidFill>
                  <a:schemeClr val="bg1"/>
                </a:solidFill>
                <a:latin typeface="Dosis ExtraBold" pitchFamily="2" charset="0"/>
              </a:rPr>
              <a:t>Key Performance Indicators (KPIs)</a:t>
            </a:r>
          </a:p>
        </p:txBody>
      </p:sp>
      <p:sp>
        <p:nvSpPr>
          <p:cNvPr id="8" name="Rectangle 7"/>
          <p:cNvSpPr/>
          <p:nvPr/>
        </p:nvSpPr>
        <p:spPr>
          <a:xfrm>
            <a:off x="1325880" y="1255454"/>
            <a:ext cx="10122408" cy="2585323"/>
          </a:xfrm>
          <a:prstGeom prst="rect">
            <a:avLst/>
          </a:prstGeom>
        </p:spPr>
        <p:txBody>
          <a:bodyPr wrap="square">
            <a:spAutoFit/>
          </a:bodyPr>
          <a:lstStyle/>
          <a:p>
            <a:pPr algn="ctr"/>
            <a:r>
              <a:rPr lang="en-US" sz="2400" b="1" u="sng" dirty="0"/>
              <a:t>Critical Improvement Areas (KPI Evaluation Table):</a:t>
            </a:r>
          </a:p>
          <a:p>
            <a:endParaRPr lang="en-US" dirty="0"/>
          </a:p>
          <a:p>
            <a:pPr marL="285750" indent="-285750">
              <a:buFont typeface="Arial" panose="020B0604020202020204" pitchFamily="34" charset="0"/>
              <a:buChar char="•"/>
            </a:pPr>
            <a:r>
              <a:rPr lang="en-US" sz="2000" b="1" dirty="0" smtClean="0"/>
              <a:t>Readmission Rate: </a:t>
            </a:r>
            <a:r>
              <a:rPr lang="en-US" sz="2000" dirty="0" smtClean="0"/>
              <a:t>1.00 (Equal frequency), with a status of Needs Action (Target ≤ </a:t>
            </a:r>
            <a:r>
              <a:rPr lang="en-US" sz="2000" dirty="0" smtClean="0"/>
              <a:t>$ </a:t>
            </a:r>
            <a:r>
              <a:rPr lang="en-US" sz="2000" dirty="0" smtClean="0"/>
              <a:t>0.9)</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smtClean="0"/>
              <a:t>Coverage %: </a:t>
            </a:r>
            <a:r>
              <a:rPr lang="en-US" sz="2000" dirty="0" smtClean="0"/>
              <a:t>0.31% (Extremely low), with a status of Critical (Target ≥ </a:t>
            </a:r>
            <a:r>
              <a:rPr lang="en-US" sz="2000" dirty="0" smtClean="0"/>
              <a:t>$</a:t>
            </a:r>
            <a:r>
              <a:rPr lang="en-US" sz="2000" dirty="0" smtClean="0"/>
              <a:t> 10%).</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smtClean="0"/>
              <a:t>Patient Financial Burden: </a:t>
            </a:r>
            <a:r>
              <a:rPr lang="en-US" sz="2000" dirty="0" smtClean="0"/>
              <a:t>Out-of-Pocket Cost is a heavy $70.42M, showing dependence on self-paying patients.</a:t>
            </a:r>
            <a:endParaRPr lang="ar-EG" sz="2000" dirty="0"/>
          </a:p>
        </p:txBody>
      </p:sp>
    </p:spTree>
    <p:extLst>
      <p:ext uri="{BB962C8B-B14F-4D97-AF65-F5344CB8AC3E}">
        <p14:creationId xmlns:p14="http://schemas.microsoft.com/office/powerpoint/2010/main" val="2412974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Rectangle 3"/>
          <p:cNvSpPr/>
          <p:nvPr/>
        </p:nvSpPr>
        <p:spPr>
          <a:xfrm>
            <a:off x="2647298" y="464558"/>
            <a:ext cx="7058343" cy="707886"/>
          </a:xfrm>
          <a:prstGeom prst="rect">
            <a:avLst/>
          </a:prstGeom>
        </p:spPr>
        <p:txBody>
          <a:bodyPr wrap="none">
            <a:spAutoFit/>
          </a:bodyPr>
          <a:lstStyle/>
          <a:p>
            <a:pPr algn="ctr"/>
            <a:r>
              <a:rPr lang="en-US" sz="4000" b="1" dirty="0">
                <a:solidFill>
                  <a:schemeClr val="bg1"/>
                </a:solidFill>
                <a:latin typeface="Dosis ExtraBold" pitchFamily="2" charset="0"/>
              </a:rPr>
              <a:t>Conclusion &amp; Recommendations</a:t>
            </a: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l="14195" r="24971"/>
          <a:stretch/>
        </p:blipFill>
        <p:spPr>
          <a:xfrm>
            <a:off x="7415784" y="1362456"/>
            <a:ext cx="4388891" cy="4809744"/>
          </a:xfrm>
          <a:prstGeom prst="rect">
            <a:avLst/>
          </a:prstGeom>
          <a:ln>
            <a:noFill/>
          </a:ln>
          <a:effectLst>
            <a:softEdge rad="112500"/>
          </a:effectLst>
        </p:spPr>
      </p:pic>
      <p:sp>
        <p:nvSpPr>
          <p:cNvPr id="8" name="TextBox 7"/>
          <p:cNvSpPr txBox="1"/>
          <p:nvPr/>
        </p:nvSpPr>
        <p:spPr>
          <a:xfrm>
            <a:off x="649224" y="2404872"/>
            <a:ext cx="6510528" cy="2277547"/>
          </a:xfrm>
          <a:prstGeom prst="rect">
            <a:avLst/>
          </a:prstGeom>
          <a:noFill/>
        </p:spPr>
        <p:txBody>
          <a:bodyPr wrap="square" rtlCol="1">
            <a:spAutoFit/>
          </a:bodyPr>
          <a:lstStyle/>
          <a:p>
            <a:pPr algn="ctr"/>
            <a:r>
              <a:rPr lang="en-US" sz="2800" b="1" u="sng" dirty="0"/>
              <a:t>Summary of Conclusion: </a:t>
            </a:r>
          </a:p>
          <a:p>
            <a:endParaRPr lang="en-US" dirty="0"/>
          </a:p>
          <a:p>
            <a:pPr algn="ctr"/>
            <a:r>
              <a:rPr lang="en-US" sz="2400" dirty="0"/>
              <a:t>Reiterate that MGH operates efficiently but must address two critical issues: </a:t>
            </a:r>
            <a:endParaRPr lang="en-US" sz="2400" dirty="0" smtClean="0"/>
          </a:p>
          <a:p>
            <a:pPr algn="ctr"/>
            <a:endParaRPr lang="en-US" sz="2400" dirty="0"/>
          </a:p>
          <a:p>
            <a:pPr algn="ctr"/>
            <a:r>
              <a:rPr lang="en-US" sz="2400" b="1" dirty="0" smtClean="0"/>
              <a:t>patient </a:t>
            </a:r>
            <a:r>
              <a:rPr lang="en-US" sz="2400" b="1" dirty="0"/>
              <a:t>coverage and readmission management</a:t>
            </a:r>
            <a:endParaRPr lang="ar-EG" sz="2400" b="1" dirty="0"/>
          </a:p>
        </p:txBody>
      </p:sp>
    </p:spTree>
    <p:extLst>
      <p:ext uri="{BB962C8B-B14F-4D97-AF65-F5344CB8AC3E}">
        <p14:creationId xmlns:p14="http://schemas.microsoft.com/office/powerpoint/2010/main" val="4271025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7754111"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ectangle 6"/>
          <p:cNvSpPr/>
          <p:nvPr/>
        </p:nvSpPr>
        <p:spPr>
          <a:xfrm>
            <a:off x="2100896" y="473809"/>
            <a:ext cx="7058343" cy="707886"/>
          </a:xfrm>
          <a:prstGeom prst="rect">
            <a:avLst/>
          </a:prstGeom>
        </p:spPr>
        <p:txBody>
          <a:bodyPr wrap="none">
            <a:spAutoFit/>
          </a:bodyPr>
          <a:lstStyle/>
          <a:p>
            <a:pPr algn="ctr"/>
            <a:r>
              <a:rPr lang="en-US" sz="4000" b="1" dirty="0">
                <a:solidFill>
                  <a:srgbClr val="008BB0"/>
                </a:solidFill>
                <a:latin typeface="Dosis ExtraBold" pitchFamily="2" charset="0"/>
              </a:rPr>
              <a:t>Conclusion &amp; Recommend</a:t>
            </a:r>
            <a:r>
              <a:rPr lang="en-US" sz="4000" b="1" dirty="0">
                <a:solidFill>
                  <a:schemeClr val="bg1"/>
                </a:solidFill>
                <a:latin typeface="Dosis ExtraBold" pitchFamily="2" charset="0"/>
              </a:rPr>
              <a:t>ations</a:t>
            </a:r>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27546" r="27727"/>
          <a:stretch/>
        </p:blipFill>
        <p:spPr>
          <a:xfrm>
            <a:off x="8001000" y="1414860"/>
            <a:ext cx="4014216" cy="4372700"/>
          </a:xfrm>
          <a:prstGeom prst="rect">
            <a:avLst/>
          </a:prstGeom>
        </p:spPr>
      </p:pic>
      <p:sp>
        <p:nvSpPr>
          <p:cNvPr id="9" name="TextBox 8"/>
          <p:cNvSpPr txBox="1"/>
          <p:nvPr/>
        </p:nvSpPr>
        <p:spPr>
          <a:xfrm>
            <a:off x="434339" y="1817242"/>
            <a:ext cx="6885432" cy="3970318"/>
          </a:xfrm>
          <a:prstGeom prst="rect">
            <a:avLst/>
          </a:prstGeom>
          <a:noFill/>
        </p:spPr>
        <p:txBody>
          <a:bodyPr wrap="square" rtlCol="1">
            <a:spAutoFit/>
          </a:bodyPr>
          <a:lstStyle/>
          <a:p>
            <a:pPr algn="ctr"/>
            <a:r>
              <a:rPr lang="en-US" sz="2800" b="1" u="sng" dirty="0"/>
              <a:t>Actionable Recommendations:</a:t>
            </a:r>
          </a:p>
          <a:p>
            <a:endParaRPr lang="en-US" dirty="0" smtClean="0"/>
          </a:p>
          <a:p>
            <a:pPr algn="ctr"/>
            <a:r>
              <a:rPr lang="en-US" sz="2000" b="1" i="1" dirty="0">
                <a:solidFill>
                  <a:srgbClr val="FF0000"/>
                </a:solidFill>
              </a:rPr>
              <a:t>Provide concrete steps based on your critical KPIs:</a:t>
            </a:r>
          </a:p>
          <a:p>
            <a:endParaRPr lang="en-US" dirty="0"/>
          </a:p>
          <a:p>
            <a:pPr marL="285750" indent="-285750" algn="ctr">
              <a:buFont typeface="Arial" panose="020B0604020202020204" pitchFamily="34" charset="0"/>
              <a:buChar char="•"/>
            </a:pPr>
            <a:r>
              <a:rPr lang="en-US" sz="2400" b="1" dirty="0" smtClean="0"/>
              <a:t>Improve Follow-up Programs: </a:t>
            </a:r>
            <a:r>
              <a:rPr lang="en-US" sz="2400" dirty="0" smtClean="0"/>
              <a:t>To lower the high Readmission Rate.</a:t>
            </a:r>
          </a:p>
          <a:p>
            <a:pPr marL="285750" indent="-285750" algn="ctr">
              <a:buFont typeface="Arial" panose="020B0604020202020204" pitchFamily="34" charset="0"/>
              <a:buChar char="•"/>
            </a:pPr>
            <a:endParaRPr lang="en-US" sz="2400" dirty="0"/>
          </a:p>
          <a:p>
            <a:pPr marL="285750" indent="-285750" algn="ctr">
              <a:buFont typeface="Arial" panose="020B0604020202020204" pitchFamily="34" charset="0"/>
              <a:buChar char="•"/>
            </a:pPr>
            <a:r>
              <a:rPr lang="en-US" sz="2400" b="1" dirty="0" smtClean="0"/>
              <a:t>Address Patient Coverage: </a:t>
            </a:r>
            <a:r>
              <a:rPr lang="en-US" sz="2400" dirty="0" smtClean="0"/>
              <a:t>Develop strategies to increase insurance utilization to mitigate the heavy patient financial burden and improve financial sustainability.</a:t>
            </a:r>
            <a:endParaRPr lang="ar-EG" sz="2400" dirty="0"/>
          </a:p>
        </p:txBody>
      </p:sp>
    </p:spTree>
    <p:extLst>
      <p:ext uri="{BB962C8B-B14F-4D97-AF65-F5344CB8AC3E}">
        <p14:creationId xmlns:p14="http://schemas.microsoft.com/office/powerpoint/2010/main" val="916358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4944" y="1613118"/>
            <a:ext cx="6684264" cy="3618426"/>
          </a:xfrm>
          <a:prstGeom prst="rect">
            <a:avLst/>
          </a:prstGeom>
        </p:spPr>
        <p:txBody>
          <a:bodyPr wrap="square">
            <a:spAutoFit/>
          </a:bodyPr>
          <a:lstStyle/>
          <a:p>
            <a:pPr marL="342900" indent="-342900">
              <a:lnSpc>
                <a:spcPct val="115000"/>
              </a:lnSpc>
              <a:spcAft>
                <a:spcPts val="1000"/>
              </a:spcAft>
              <a:buFont typeface="Arial" panose="020B0604020202020204" pitchFamily="34" charset="0"/>
              <a:buChar char="•"/>
            </a:pPr>
            <a:r>
              <a:rPr lang="en-US" sz="2400" b="1" dirty="0" smtClean="0">
                <a:solidFill>
                  <a:prstClr val="black"/>
                </a:solidFill>
                <a:latin typeface="Cambria" panose="02040503050406030204" pitchFamily="18" charset="0"/>
                <a:ea typeface="MS Mincho"/>
                <a:cs typeface="Arial" panose="020B0604020202020204" pitchFamily="34" charset="0"/>
              </a:rPr>
              <a:t>Aya </a:t>
            </a:r>
            <a:r>
              <a:rPr lang="en-US" sz="2400" b="1" dirty="0" err="1">
                <a:solidFill>
                  <a:prstClr val="black"/>
                </a:solidFill>
                <a:latin typeface="Cambria" panose="02040503050406030204" pitchFamily="18" charset="0"/>
                <a:ea typeface="MS Mincho"/>
                <a:cs typeface="Arial" panose="020B0604020202020204" pitchFamily="34" charset="0"/>
              </a:rPr>
              <a:t>Farid</a:t>
            </a:r>
            <a:r>
              <a:rPr lang="en-US" sz="2400" b="1" dirty="0">
                <a:solidFill>
                  <a:prstClr val="black"/>
                </a:solidFill>
                <a:latin typeface="Cambria" panose="02040503050406030204" pitchFamily="18" charset="0"/>
                <a:ea typeface="MS Mincho"/>
                <a:cs typeface="Arial" panose="020B0604020202020204" pitchFamily="34" charset="0"/>
              </a:rPr>
              <a:t> </a:t>
            </a:r>
            <a:r>
              <a:rPr lang="en-US" sz="2400" dirty="0">
                <a:solidFill>
                  <a:prstClr val="black"/>
                </a:solidFill>
                <a:latin typeface="Cambria" panose="02040503050406030204" pitchFamily="18" charset="0"/>
                <a:ea typeface="MS Mincho"/>
                <a:cs typeface="Arial" panose="020B0604020202020204" pitchFamily="34" charset="0"/>
              </a:rPr>
              <a:t>– DAX measure creation and KPI calculations</a:t>
            </a:r>
            <a:r>
              <a:rPr lang="en-US" sz="2400" dirty="0" smtClean="0">
                <a:solidFill>
                  <a:prstClr val="black"/>
                </a:solidFill>
                <a:latin typeface="Cambria" panose="02040503050406030204" pitchFamily="18" charset="0"/>
                <a:ea typeface="MS Mincho"/>
                <a:cs typeface="Arial" panose="020B0604020202020204" pitchFamily="34" charset="0"/>
              </a:rPr>
              <a:t>.</a:t>
            </a:r>
            <a:endParaRPr lang="en-US" sz="2400" b="1" dirty="0" smtClean="0">
              <a:latin typeface="Cambria" panose="02040503050406030204" pitchFamily="18" charset="0"/>
              <a:ea typeface="MS Mincho"/>
              <a:cs typeface="Arial" panose="020B0604020202020204" pitchFamily="34" charset="0"/>
            </a:endParaRPr>
          </a:p>
          <a:p>
            <a:pPr marL="342900" indent="-342900">
              <a:lnSpc>
                <a:spcPct val="115000"/>
              </a:lnSpc>
              <a:spcAft>
                <a:spcPts val="1000"/>
              </a:spcAft>
              <a:buFont typeface="Arial" panose="020B0604020202020204" pitchFamily="34" charset="0"/>
              <a:buChar char="•"/>
            </a:pPr>
            <a:r>
              <a:rPr lang="en-US" sz="2400" b="1" dirty="0" smtClean="0">
                <a:latin typeface="Cambria" panose="02040503050406030204" pitchFamily="18" charset="0"/>
                <a:ea typeface="MS Mincho"/>
                <a:cs typeface="Arial" panose="020B0604020202020204" pitchFamily="34" charset="0"/>
              </a:rPr>
              <a:t>Sara </a:t>
            </a:r>
            <a:r>
              <a:rPr lang="en-US" sz="2400" b="1" dirty="0">
                <a:latin typeface="Cambria" panose="02040503050406030204" pitchFamily="18" charset="0"/>
                <a:ea typeface="MS Mincho"/>
                <a:cs typeface="Arial" panose="020B0604020202020204" pitchFamily="34" charset="0"/>
              </a:rPr>
              <a:t>Mohamed </a:t>
            </a:r>
            <a:r>
              <a:rPr lang="en-US" sz="2400" dirty="0">
                <a:latin typeface="Cambria" panose="02040503050406030204" pitchFamily="18" charset="0"/>
                <a:ea typeface="MS Mincho"/>
                <a:cs typeface="Arial" panose="020B0604020202020204" pitchFamily="34" charset="0"/>
              </a:rPr>
              <a:t>– Data modeling, dashboard integration, report coordination</a:t>
            </a:r>
            <a:r>
              <a:rPr lang="en-US" sz="2400" dirty="0" smtClean="0">
                <a:latin typeface="Cambria" panose="02040503050406030204" pitchFamily="18" charset="0"/>
                <a:ea typeface="MS Mincho"/>
                <a:cs typeface="Arial" panose="020B0604020202020204" pitchFamily="34" charset="0"/>
              </a:rPr>
              <a:t>.</a:t>
            </a:r>
            <a:br>
              <a:rPr lang="en-US" sz="2400" dirty="0" smtClean="0">
                <a:latin typeface="Cambria" panose="02040503050406030204" pitchFamily="18" charset="0"/>
                <a:ea typeface="MS Mincho"/>
                <a:cs typeface="Arial" panose="020B0604020202020204" pitchFamily="34" charset="0"/>
              </a:rPr>
            </a:br>
            <a:r>
              <a:rPr lang="en-US" sz="2400" b="1" dirty="0" smtClean="0">
                <a:latin typeface="Cambria" panose="02040503050406030204" pitchFamily="18" charset="0"/>
                <a:ea typeface="MS Mincho"/>
                <a:cs typeface="Arial" panose="020B0604020202020204" pitchFamily="34" charset="0"/>
              </a:rPr>
              <a:t>Noha Yaseen </a:t>
            </a:r>
            <a:r>
              <a:rPr lang="en-US" sz="2400" dirty="0">
                <a:latin typeface="Cambria" panose="02040503050406030204" pitchFamily="18" charset="0"/>
                <a:ea typeface="MS Mincho"/>
                <a:cs typeface="Arial" panose="020B0604020202020204" pitchFamily="34" charset="0"/>
              </a:rPr>
              <a:t>– Visualization design and theme formatting.</a:t>
            </a:r>
            <a:br>
              <a:rPr lang="en-US" sz="2400" dirty="0">
                <a:latin typeface="Cambria" panose="02040503050406030204" pitchFamily="18" charset="0"/>
                <a:ea typeface="MS Mincho"/>
                <a:cs typeface="Arial" panose="020B0604020202020204" pitchFamily="34" charset="0"/>
              </a:rPr>
            </a:br>
            <a:r>
              <a:rPr lang="en-US" sz="2400" b="1" dirty="0" smtClean="0">
                <a:latin typeface="Cambria" panose="02040503050406030204" pitchFamily="18" charset="0"/>
                <a:ea typeface="MS Mincho"/>
                <a:cs typeface="Arial" panose="020B0604020202020204" pitchFamily="34" charset="0"/>
              </a:rPr>
              <a:t>Alshaymaa Mohamed </a:t>
            </a:r>
            <a:r>
              <a:rPr lang="en-US" sz="2400" dirty="0" smtClean="0">
                <a:latin typeface="Cambria" panose="02040503050406030204" pitchFamily="18" charset="0"/>
                <a:ea typeface="MS Mincho"/>
                <a:cs typeface="Arial" panose="020B0604020202020204" pitchFamily="34" charset="0"/>
              </a:rPr>
              <a:t>– Documentation, editing, and presentation design.</a:t>
            </a:r>
            <a:endParaRPr lang="en-US" sz="2400" dirty="0">
              <a:latin typeface="Cambria" panose="02040503050406030204" pitchFamily="18" charset="0"/>
              <a:ea typeface="MS Mincho"/>
              <a:cs typeface="Arial" panose="020B0604020202020204" pitchFamily="34" charset="0"/>
            </a:endParaRPr>
          </a:p>
        </p:txBody>
      </p:sp>
      <p:pic>
        <p:nvPicPr>
          <p:cNvPr id="9" name="Picture 8"/>
          <p:cNvPicPr>
            <a:picLocks noChangeAspect="1"/>
          </p:cNvPicPr>
          <p:nvPr/>
        </p:nvPicPr>
        <p:blipFill>
          <a:blip r:embed="rId2"/>
          <a:stretch>
            <a:fillRect/>
          </a:stretch>
        </p:blipFill>
        <p:spPr>
          <a:xfrm>
            <a:off x="8485632" y="-297"/>
            <a:ext cx="3706896" cy="6858594"/>
          </a:xfrm>
          <a:prstGeom prst="rect">
            <a:avLst/>
          </a:prstGeom>
        </p:spPr>
      </p:pic>
      <p:sp>
        <p:nvSpPr>
          <p:cNvPr id="10" name="Rectangle 9"/>
          <p:cNvSpPr/>
          <p:nvPr/>
        </p:nvSpPr>
        <p:spPr>
          <a:xfrm>
            <a:off x="2319681" y="471215"/>
            <a:ext cx="5269391" cy="738664"/>
          </a:xfrm>
          <a:prstGeom prst="rect">
            <a:avLst/>
          </a:prstGeom>
        </p:spPr>
        <p:txBody>
          <a:bodyPr wrap="none">
            <a:spAutoFit/>
          </a:bodyPr>
          <a:lstStyle/>
          <a:p>
            <a:pPr>
              <a:lnSpc>
                <a:spcPct val="115000"/>
              </a:lnSpc>
              <a:spcBef>
                <a:spcPts val="1000"/>
              </a:spcBef>
            </a:pPr>
            <a:r>
              <a:rPr lang="en-US" sz="4000" b="1" dirty="0">
                <a:solidFill>
                  <a:srgbClr val="008BB0"/>
                </a:solidFill>
                <a:latin typeface="Dosis ExtraBold" pitchFamily="2" charset="0"/>
              </a:rPr>
              <a:t>Roles &amp; Responsibilities</a:t>
            </a:r>
          </a:p>
        </p:txBody>
      </p:sp>
      <p:pic>
        <p:nvPicPr>
          <p:cNvPr id="11" name="Picture 10"/>
          <p:cNvPicPr>
            <a:picLocks noChangeAspect="1"/>
          </p:cNvPicPr>
          <p:nvPr/>
        </p:nvPicPr>
        <p:blipFill>
          <a:blip r:embed="rId3"/>
          <a:stretch>
            <a:fillRect/>
          </a:stretch>
        </p:blipFill>
        <p:spPr>
          <a:xfrm>
            <a:off x="7899156" y="2339529"/>
            <a:ext cx="4879848" cy="2439924"/>
          </a:xfrm>
          <a:prstGeom prst="rect">
            <a:avLst/>
          </a:prstGeom>
        </p:spPr>
      </p:pic>
    </p:spTree>
    <p:extLst>
      <p:ext uri="{BB962C8B-B14F-4D97-AF65-F5344CB8AC3E}">
        <p14:creationId xmlns:p14="http://schemas.microsoft.com/office/powerpoint/2010/main" val="38904855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515" y="0"/>
            <a:ext cx="12275515" cy="6858000"/>
          </a:xfrm>
          <a:prstGeom prst="rect">
            <a:avLst/>
          </a:prstGeom>
        </p:spPr>
      </p:pic>
    </p:spTree>
    <p:extLst>
      <p:ext uri="{BB962C8B-B14F-4D97-AF65-F5344CB8AC3E}">
        <p14:creationId xmlns:p14="http://schemas.microsoft.com/office/powerpoint/2010/main" val="163614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612648" y="502920"/>
            <a:ext cx="9729216" cy="707886"/>
          </a:xfrm>
          <a:prstGeom prst="rect">
            <a:avLst/>
          </a:prstGeom>
          <a:noFill/>
        </p:spPr>
        <p:txBody>
          <a:bodyPr wrap="square" rtlCol="1">
            <a:spAutoFit/>
          </a:bodyPr>
          <a:lstStyle/>
          <a:p>
            <a:pPr algn="ctr"/>
            <a:r>
              <a:rPr lang="en-US" sz="4000" b="1" dirty="0" smtClean="0">
                <a:solidFill>
                  <a:schemeClr val="bg1"/>
                </a:solidFill>
                <a:latin typeface="Dosis ExtraBold" pitchFamily="2" charset="0"/>
              </a:rPr>
              <a:t>Introduction &amp; Project Scope</a:t>
            </a:r>
            <a:endParaRPr lang="ar-EG" sz="4000" b="1" dirty="0">
              <a:solidFill>
                <a:schemeClr val="bg1"/>
              </a:solidFill>
              <a:latin typeface="Dosis ExtraBold" pitchFamily="2" charset="0"/>
            </a:endParaRPr>
          </a:p>
        </p:txBody>
      </p:sp>
      <p:sp>
        <p:nvSpPr>
          <p:cNvPr id="7" name="TextBox 6"/>
          <p:cNvSpPr txBox="1"/>
          <p:nvPr/>
        </p:nvSpPr>
        <p:spPr>
          <a:xfrm>
            <a:off x="1179576" y="1713726"/>
            <a:ext cx="6821424" cy="3754874"/>
          </a:xfrm>
          <a:prstGeom prst="rect">
            <a:avLst/>
          </a:prstGeom>
          <a:noFill/>
        </p:spPr>
        <p:txBody>
          <a:bodyPr wrap="square" rtlCol="1">
            <a:spAutoFit/>
          </a:bodyPr>
          <a:lstStyle/>
          <a:p>
            <a:pPr marL="457200" indent="-457200">
              <a:buFont typeface="Wingdings" panose="05000000000000000000" pitchFamily="2" charset="2"/>
              <a:buChar char="q"/>
            </a:pPr>
            <a:r>
              <a:rPr lang="en-US" sz="2800" b="1" i="1" dirty="0">
                <a:solidFill>
                  <a:srgbClr val="FF0000"/>
                </a:solidFill>
                <a:effectLst>
                  <a:outerShdw blurRad="38100" dist="38100" dir="2700000" algn="tl">
                    <a:srgbClr val="000000">
                      <a:alpha val="43137"/>
                    </a:srgbClr>
                  </a:outerShdw>
                </a:effectLst>
              </a:rPr>
              <a:t>P</a:t>
            </a:r>
            <a:r>
              <a:rPr lang="en-US" sz="2800" b="1" i="1" dirty="0" smtClean="0">
                <a:solidFill>
                  <a:srgbClr val="FF0000"/>
                </a:solidFill>
                <a:effectLst>
                  <a:outerShdw blurRad="38100" dist="38100" dir="2700000" algn="tl">
                    <a:srgbClr val="000000">
                      <a:alpha val="43137"/>
                    </a:srgbClr>
                  </a:outerShdw>
                </a:effectLst>
              </a:rPr>
              <a:t>roject's goal:</a:t>
            </a:r>
          </a:p>
          <a:p>
            <a:r>
              <a:rPr lang="en-US" sz="2400" dirty="0">
                <a:solidFill>
                  <a:schemeClr val="bg1"/>
                </a:solidFill>
              </a:rPr>
              <a:t>T</a:t>
            </a:r>
            <a:r>
              <a:rPr lang="en-US" sz="2400" dirty="0" smtClean="0">
                <a:solidFill>
                  <a:schemeClr val="bg1"/>
                </a:solidFill>
              </a:rPr>
              <a:t>o </a:t>
            </a:r>
            <a:r>
              <a:rPr lang="en-US" sz="2400" dirty="0">
                <a:solidFill>
                  <a:schemeClr val="bg1"/>
                </a:solidFill>
              </a:rPr>
              <a:t>analyze the operational and financial performance of Massachusetts General Hospital using an interactive Power BI dashboard. The analysis focuses on identifying patterns in admissions, encounters, procedures, and revenue to evaluate hospital efficiency and patient care outcomes. The findings highlight areas of excellence and improvement for academic and administrative review.</a:t>
            </a:r>
          </a:p>
          <a:p>
            <a:endParaRPr lang="ar-EG" dirty="0"/>
          </a:p>
        </p:txBody>
      </p:sp>
      <p:pic>
        <p:nvPicPr>
          <p:cNvPr id="9" name="Picture 8"/>
          <p:cNvPicPr>
            <a:picLocks noChangeAspect="1"/>
          </p:cNvPicPr>
          <p:nvPr/>
        </p:nvPicPr>
        <p:blipFill>
          <a:blip r:embed="rId2"/>
          <a:stretch>
            <a:fillRect/>
          </a:stretch>
        </p:blipFill>
        <p:spPr>
          <a:xfrm>
            <a:off x="8231544" y="2104679"/>
            <a:ext cx="3413760" cy="2926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065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7754111"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 name="TextBox 3"/>
          <p:cNvSpPr txBox="1"/>
          <p:nvPr/>
        </p:nvSpPr>
        <p:spPr>
          <a:xfrm>
            <a:off x="-237744" y="567702"/>
            <a:ext cx="9729216" cy="707886"/>
          </a:xfrm>
          <a:prstGeom prst="rect">
            <a:avLst/>
          </a:prstGeom>
          <a:noFill/>
        </p:spPr>
        <p:txBody>
          <a:bodyPr wrap="square" rtlCol="1">
            <a:spAutoFit/>
          </a:bodyPr>
          <a:lstStyle/>
          <a:p>
            <a:pPr algn="ctr"/>
            <a:r>
              <a:rPr lang="en-US" sz="4000" b="1" dirty="0" smtClean="0">
                <a:solidFill>
                  <a:srgbClr val="1C7B8F"/>
                </a:solidFill>
                <a:latin typeface="Dosis ExtraBold" pitchFamily="2" charset="0"/>
              </a:rPr>
              <a:t>Introduction &amp; Project Scope</a:t>
            </a:r>
            <a:endParaRPr lang="ar-EG" sz="4000" b="1" dirty="0">
              <a:solidFill>
                <a:srgbClr val="1C7B8F"/>
              </a:solidFill>
              <a:latin typeface="Dosis ExtraBold" pitchFamily="2" charset="0"/>
            </a:endParaRPr>
          </a:p>
        </p:txBody>
      </p:sp>
      <p:sp>
        <p:nvSpPr>
          <p:cNvPr id="5" name="TextBox 4"/>
          <p:cNvSpPr txBox="1"/>
          <p:nvPr/>
        </p:nvSpPr>
        <p:spPr>
          <a:xfrm>
            <a:off x="996695" y="1843290"/>
            <a:ext cx="6757416" cy="4031873"/>
          </a:xfrm>
          <a:prstGeom prst="rect">
            <a:avLst/>
          </a:prstGeom>
          <a:noFill/>
        </p:spPr>
        <p:txBody>
          <a:bodyPr wrap="square" rtlCol="1">
            <a:spAutoFit/>
          </a:bodyPr>
          <a:lstStyle/>
          <a:p>
            <a:pPr marL="285750" indent="-285750">
              <a:buFont typeface="Wingdings" panose="05000000000000000000" pitchFamily="2" charset="2"/>
              <a:buChar char="q"/>
            </a:pPr>
            <a:r>
              <a:rPr lang="en-US" sz="2800" b="1" dirty="0" smtClean="0"/>
              <a:t>The Dashboard consists of four sections: </a:t>
            </a:r>
          </a:p>
          <a:p>
            <a:pPr marL="285750" indent="-285750">
              <a:buFont typeface="Wingdings" panose="05000000000000000000" pitchFamily="2" charset="2"/>
              <a:buChar char="q"/>
            </a:pPr>
            <a:endParaRPr lang="en-US" sz="2800" b="1" dirty="0" smtClean="0"/>
          </a:p>
          <a:p>
            <a:pPr marL="285750" indent="-285750">
              <a:buFont typeface="Arial" panose="020B0604020202020204" pitchFamily="34" charset="0"/>
              <a:buChar char="•"/>
            </a:pPr>
            <a:r>
              <a:rPr lang="en-US" sz="2000" b="1" dirty="0" smtClean="0">
                <a:solidFill>
                  <a:srgbClr val="FF0000"/>
                </a:solidFill>
              </a:rPr>
              <a:t>Admissions: </a:t>
            </a:r>
            <a:r>
              <a:rPr lang="en-US" sz="2000" dirty="0" smtClean="0"/>
              <a:t>Analyzing the total volume and categories of patient entries.</a:t>
            </a:r>
          </a:p>
          <a:p>
            <a:pPr marL="285750" indent="-285750">
              <a:buFont typeface="Arial" panose="020B0604020202020204" pitchFamily="34" charset="0"/>
              <a:buChar char="•"/>
            </a:pPr>
            <a:r>
              <a:rPr lang="en-US" sz="2000" b="1" dirty="0" smtClean="0">
                <a:solidFill>
                  <a:srgbClr val="FF0000"/>
                </a:solidFill>
              </a:rPr>
              <a:t>Encounters: </a:t>
            </a:r>
            <a:r>
              <a:rPr lang="en-US" sz="2000" dirty="0" smtClean="0"/>
              <a:t>Tracking the duration, volume (974 unique patients), and financial outcomes (revenue/cost) of patient visits.</a:t>
            </a:r>
          </a:p>
          <a:p>
            <a:pPr marL="285750" indent="-285750">
              <a:buFont typeface="Arial" panose="020B0604020202020204" pitchFamily="34" charset="0"/>
              <a:buChar char="•"/>
            </a:pPr>
            <a:r>
              <a:rPr lang="en-US" sz="2000" b="1" dirty="0" smtClean="0">
                <a:solidFill>
                  <a:srgbClr val="FF0000"/>
                </a:solidFill>
              </a:rPr>
              <a:t>Procedures: </a:t>
            </a:r>
            <a:r>
              <a:rPr lang="en-US" sz="2000" dirty="0" smtClean="0"/>
              <a:t>Evaluating the efficiency (duration), volume (39K), and financial returns (revenue/cost) of medical interventions.</a:t>
            </a:r>
          </a:p>
          <a:p>
            <a:pPr marL="285750" indent="-285750">
              <a:buFont typeface="Arial" panose="020B0604020202020204" pitchFamily="34" charset="0"/>
              <a:buChar char="•"/>
            </a:pPr>
            <a:r>
              <a:rPr lang="en-US" sz="2000" b="1" dirty="0" smtClean="0">
                <a:solidFill>
                  <a:srgbClr val="FF0000"/>
                </a:solidFill>
              </a:rPr>
              <a:t>Revenue: </a:t>
            </a:r>
            <a:r>
              <a:rPr lang="en-US" sz="2000" dirty="0" smtClean="0"/>
              <a:t>Breaking down the total financial intake and correlating it with costs, payer coverage, and patient burden.</a:t>
            </a:r>
            <a:endParaRPr lang="ar-EG" sz="2000"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200000"/>
                    </a14:imgEffect>
                  </a14:imgLayer>
                </a14:imgProps>
              </a:ext>
            </a:extLst>
          </a:blip>
          <a:stretch>
            <a:fillRect/>
          </a:stretch>
        </p:blipFill>
        <p:spPr>
          <a:xfrm>
            <a:off x="8281269" y="1749397"/>
            <a:ext cx="3383573" cy="3578662"/>
          </a:xfrm>
          <a:prstGeom prst="rect">
            <a:avLst/>
          </a:prstGeom>
        </p:spPr>
      </p:pic>
    </p:spTree>
    <p:extLst>
      <p:ext uri="{BB962C8B-B14F-4D97-AF65-F5344CB8AC3E}">
        <p14:creationId xmlns:p14="http://schemas.microsoft.com/office/powerpoint/2010/main" val="1645250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5528" y="1459838"/>
            <a:ext cx="10122408" cy="1932837"/>
          </a:xfrm>
          <a:prstGeom prst="rect">
            <a:avLst/>
          </a:prstGeom>
        </p:spPr>
        <p:txBody>
          <a:bodyPr wrap="square">
            <a:spAutoFit/>
          </a:bodyPr>
          <a:lstStyle/>
          <a:p>
            <a:pPr marL="342900" indent="-342900">
              <a:lnSpc>
                <a:spcPct val="115000"/>
              </a:lnSpc>
              <a:spcBef>
                <a:spcPts val="1000"/>
              </a:spcBef>
              <a:buFont typeface="Wingdings" panose="05000000000000000000" pitchFamily="2" charset="2"/>
              <a:buChar char="q"/>
            </a:pPr>
            <a:r>
              <a:rPr lang="en-US" sz="2400" b="1" dirty="0" smtClean="0">
                <a:solidFill>
                  <a:srgbClr val="FF0000"/>
                </a:solidFill>
                <a:effectLst/>
                <a:latin typeface="Calibri" panose="020F0502020204030204" pitchFamily="34" charset="0"/>
                <a:ea typeface="MS Gothic" panose="020B0609070205080204" pitchFamily="49" charset="-128"/>
                <a:cs typeface="Times New Roman" panose="02020603050405020304" pitchFamily="18" charset="0"/>
              </a:rPr>
              <a:t>Audience Personas:</a:t>
            </a:r>
          </a:p>
          <a:p>
            <a:pPr>
              <a:lnSpc>
                <a:spcPct val="115000"/>
              </a:lnSpc>
              <a:spcAft>
                <a:spcPts val="1000"/>
              </a:spcAft>
            </a:pPr>
            <a:r>
              <a:rPr lang="en-US" b="1" dirty="0">
                <a:latin typeface="Cambria" panose="02040503050406030204" pitchFamily="18" charset="0"/>
                <a:ea typeface="MS Mincho"/>
                <a:cs typeface="Arial" panose="020B0604020202020204" pitchFamily="34" charset="0"/>
              </a:rPr>
              <a:t>1. Clinical Director: </a:t>
            </a:r>
            <a:r>
              <a:rPr lang="en-US" sz="2000" dirty="0"/>
              <a:t>Uses the dashboard to monitor care outcomes and readmission trends.</a:t>
            </a:r>
            <a:br>
              <a:rPr lang="en-US" sz="2000" dirty="0"/>
            </a:br>
            <a:r>
              <a:rPr lang="en-US" b="1" dirty="0">
                <a:latin typeface="Cambria" panose="02040503050406030204" pitchFamily="18" charset="0"/>
                <a:ea typeface="MS Mincho"/>
                <a:cs typeface="Arial" panose="020B0604020202020204" pitchFamily="34" charset="0"/>
              </a:rPr>
              <a:t>2. Hospital Administrator: </a:t>
            </a:r>
            <a:r>
              <a:rPr lang="en-US" sz="2000" dirty="0"/>
              <a:t>Tracks patient flow, occupancy, and departmental efficiency.</a:t>
            </a:r>
            <a:r>
              <a:rPr lang="en-US" dirty="0">
                <a:latin typeface="Cambria" panose="02040503050406030204" pitchFamily="18" charset="0"/>
                <a:ea typeface="MS Mincho"/>
                <a:cs typeface="Arial" panose="020B0604020202020204" pitchFamily="34" charset="0"/>
              </a:rPr>
              <a:t/>
            </a:r>
            <a:br>
              <a:rPr lang="en-US" dirty="0">
                <a:latin typeface="Cambria" panose="02040503050406030204" pitchFamily="18" charset="0"/>
                <a:ea typeface="MS Mincho"/>
                <a:cs typeface="Arial" panose="020B0604020202020204" pitchFamily="34" charset="0"/>
              </a:rPr>
            </a:br>
            <a:r>
              <a:rPr lang="en-US" b="1" dirty="0">
                <a:latin typeface="Cambria" panose="02040503050406030204" pitchFamily="18" charset="0"/>
                <a:ea typeface="MS Mincho"/>
                <a:cs typeface="Arial" panose="020B0604020202020204" pitchFamily="34" charset="0"/>
              </a:rPr>
              <a:t>3. Finance Officer: </a:t>
            </a:r>
            <a:r>
              <a:rPr lang="en-US" sz="2000" dirty="0"/>
              <a:t>Assesses profitability and cost control.</a:t>
            </a:r>
            <a:br>
              <a:rPr lang="en-US" sz="2000" dirty="0"/>
            </a:br>
            <a:r>
              <a:rPr lang="en-US" b="1" dirty="0">
                <a:latin typeface="Cambria" panose="02040503050406030204" pitchFamily="18" charset="0"/>
                <a:ea typeface="MS Mincho"/>
                <a:cs typeface="Arial" panose="020B0604020202020204" pitchFamily="34" charset="0"/>
              </a:rPr>
              <a:t>4. Data Analyst: </a:t>
            </a:r>
            <a:r>
              <a:rPr lang="en-US" sz="2000" dirty="0"/>
              <a:t>Leverages data models to predict performance trends</a:t>
            </a:r>
            <a:r>
              <a:rPr lang="en-US" dirty="0">
                <a:latin typeface="Cambria" panose="02040503050406030204" pitchFamily="18" charset="0"/>
                <a:ea typeface="MS Mincho"/>
                <a:cs typeface="Arial" panose="020B0604020202020204" pitchFamily="34" charset="0"/>
              </a:rPr>
              <a:t>.</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34187" y="3426230"/>
            <a:ext cx="11723624" cy="3164098"/>
          </a:xfrm>
          <a:prstGeom prst="rect">
            <a:avLst/>
          </a:prstGeom>
        </p:spPr>
      </p:pic>
      <p:pic>
        <p:nvPicPr>
          <p:cNvPr id="6" name="Picture 5"/>
          <p:cNvPicPr>
            <a:picLocks noChangeAspect="1"/>
          </p:cNvPicPr>
          <p:nvPr/>
        </p:nvPicPr>
        <p:blipFill>
          <a:blip r:embed="rId4"/>
          <a:stretch>
            <a:fillRect/>
          </a:stretch>
        </p:blipFill>
        <p:spPr>
          <a:xfrm>
            <a:off x="0" y="1"/>
            <a:ext cx="12193057" cy="1371599"/>
          </a:xfrm>
          <a:prstGeom prst="rect">
            <a:avLst/>
          </a:prstGeom>
        </p:spPr>
      </p:pic>
      <p:sp>
        <p:nvSpPr>
          <p:cNvPr id="5" name="TextBox 4"/>
          <p:cNvSpPr txBox="1"/>
          <p:nvPr/>
        </p:nvSpPr>
        <p:spPr>
          <a:xfrm>
            <a:off x="731520" y="457974"/>
            <a:ext cx="9729216" cy="707886"/>
          </a:xfrm>
          <a:prstGeom prst="rect">
            <a:avLst/>
          </a:prstGeom>
          <a:noFill/>
        </p:spPr>
        <p:txBody>
          <a:bodyPr wrap="square" rtlCol="1">
            <a:spAutoFit/>
          </a:bodyPr>
          <a:lstStyle/>
          <a:p>
            <a:pPr algn="ctr"/>
            <a:r>
              <a:rPr lang="en-US" sz="4000" b="1" dirty="0" smtClean="0">
                <a:solidFill>
                  <a:schemeClr val="bg1"/>
                </a:solidFill>
                <a:latin typeface="Dosis ExtraBold" pitchFamily="2" charset="0"/>
              </a:rPr>
              <a:t>Introduction &amp; Project Scope</a:t>
            </a:r>
            <a:endParaRPr lang="ar-EG" sz="4000" b="1" dirty="0">
              <a:solidFill>
                <a:schemeClr val="bg1"/>
              </a:solidFill>
              <a:latin typeface="Dosis ExtraBold" pitchFamily="2" charset="0"/>
            </a:endParaRPr>
          </a:p>
        </p:txBody>
      </p:sp>
    </p:spTree>
    <p:extLst>
      <p:ext uri="{BB962C8B-B14F-4D97-AF65-F5344CB8AC3E}">
        <p14:creationId xmlns:p14="http://schemas.microsoft.com/office/powerpoint/2010/main" val="1988579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327648"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pic>
        <p:nvPicPr>
          <p:cNvPr id="8" name="Picture 7"/>
          <p:cNvPicPr>
            <a:picLocks noChangeAspect="1"/>
          </p:cNvPicPr>
          <p:nvPr/>
        </p:nvPicPr>
        <p:blipFill>
          <a:blip r:embed="rId2"/>
          <a:stretch>
            <a:fillRect/>
          </a:stretch>
        </p:blipFill>
        <p:spPr>
          <a:xfrm>
            <a:off x="0" y="-594"/>
            <a:ext cx="6327648" cy="6858594"/>
          </a:xfrm>
          <a:prstGeom prst="rect">
            <a:avLst/>
          </a:prstGeom>
        </p:spPr>
      </p:pic>
      <p:sp>
        <p:nvSpPr>
          <p:cNvPr id="4" name="TextBox 3"/>
          <p:cNvSpPr txBox="1"/>
          <p:nvPr/>
        </p:nvSpPr>
        <p:spPr>
          <a:xfrm>
            <a:off x="1014424" y="502920"/>
            <a:ext cx="9729216" cy="707886"/>
          </a:xfrm>
          <a:prstGeom prst="rect">
            <a:avLst/>
          </a:prstGeom>
          <a:noFill/>
        </p:spPr>
        <p:txBody>
          <a:bodyPr wrap="square" rtlCol="1">
            <a:spAutoFit/>
          </a:bodyPr>
          <a:lstStyle/>
          <a:p>
            <a:pPr algn="ctr"/>
            <a:r>
              <a:rPr lang="en-US" sz="4000" b="1" dirty="0" smtClean="0">
                <a:solidFill>
                  <a:schemeClr val="bg1"/>
                </a:solidFill>
                <a:latin typeface="Dosis ExtraBold" pitchFamily="2" charset="0"/>
              </a:rPr>
              <a:t>Methodology &amp; </a:t>
            </a:r>
            <a:r>
              <a:rPr lang="en-US" sz="4000" b="1" dirty="0" smtClean="0">
                <a:solidFill>
                  <a:srgbClr val="008BB0"/>
                </a:solidFill>
                <a:latin typeface="Dosis ExtraBold" pitchFamily="2" charset="0"/>
              </a:rPr>
              <a:t>Work Plan</a:t>
            </a:r>
            <a:endParaRPr lang="ar-EG" sz="4000" b="1" dirty="0">
              <a:solidFill>
                <a:srgbClr val="008BB0"/>
              </a:solidFill>
              <a:latin typeface="Dosis ExtraBold" pitchFamily="2" charset="0"/>
            </a:endParaRPr>
          </a:p>
        </p:txBody>
      </p:sp>
      <p:sp>
        <p:nvSpPr>
          <p:cNvPr id="5" name="TextBox 4"/>
          <p:cNvSpPr txBox="1"/>
          <p:nvPr/>
        </p:nvSpPr>
        <p:spPr>
          <a:xfrm>
            <a:off x="358140" y="1336672"/>
            <a:ext cx="5823204" cy="5016758"/>
          </a:xfrm>
          <a:prstGeom prst="rect">
            <a:avLst/>
          </a:prstGeom>
          <a:noFill/>
        </p:spPr>
        <p:txBody>
          <a:bodyPr wrap="square" rtlCol="1">
            <a:spAutoFit/>
          </a:bodyPr>
          <a:lstStyle/>
          <a:p>
            <a:pPr marL="228600" indent="-228600">
              <a:buAutoNum type="arabicPeriod"/>
              <a:tabLst>
                <a:tab pos="401638" algn="l"/>
              </a:tabLst>
            </a:pPr>
            <a:r>
              <a:rPr lang="en-US" sz="2000" b="1" dirty="0" smtClean="0">
                <a:solidFill>
                  <a:srgbClr val="FF0000"/>
                </a:solidFill>
              </a:rPr>
              <a:t>Data </a:t>
            </a:r>
            <a:r>
              <a:rPr lang="en-US" sz="2000" b="1" dirty="0">
                <a:solidFill>
                  <a:srgbClr val="FF0000"/>
                </a:solidFill>
              </a:rPr>
              <a:t>Preparation: </a:t>
            </a:r>
            <a:r>
              <a:rPr lang="en-US" sz="2000" dirty="0"/>
              <a:t>Import hospital data into Power BI, clean and model relationships between tables (patients, admissions, procedures, and payers</a:t>
            </a:r>
            <a:r>
              <a:rPr lang="en-US" sz="2000" dirty="0" smtClean="0"/>
              <a:t>).</a:t>
            </a:r>
          </a:p>
          <a:p>
            <a:pPr marL="457200" indent="-457200">
              <a:buAutoNum type="arabicPeriod"/>
            </a:pPr>
            <a:endParaRPr lang="en-US" sz="2000" dirty="0"/>
          </a:p>
          <a:p>
            <a:r>
              <a:rPr lang="en-US" sz="2000" b="1" dirty="0">
                <a:solidFill>
                  <a:srgbClr val="FF0000"/>
                </a:solidFill>
              </a:rPr>
              <a:t>2. </a:t>
            </a:r>
            <a:r>
              <a:rPr lang="en-US" sz="2000" b="1" dirty="0">
                <a:solidFill>
                  <a:srgbClr val="FF0000"/>
                </a:solidFill>
              </a:rPr>
              <a:t>Measure Creation: </a:t>
            </a:r>
            <a:r>
              <a:rPr lang="en-US" sz="2000" dirty="0"/>
              <a:t>Develop DAX measures for KPIs such as occupancy rate, average length of stay, procedure efficiency, and readmission rate</a:t>
            </a:r>
            <a:r>
              <a:rPr lang="en-US" sz="2000" dirty="0" smtClean="0"/>
              <a:t>.</a:t>
            </a:r>
          </a:p>
          <a:p>
            <a:endParaRPr lang="en-US" sz="2000" dirty="0"/>
          </a:p>
          <a:p>
            <a:r>
              <a:rPr lang="en-US" sz="2000" b="1" dirty="0">
                <a:solidFill>
                  <a:srgbClr val="FF0000"/>
                </a:solidFill>
              </a:rPr>
              <a:t>3. </a:t>
            </a:r>
            <a:r>
              <a:rPr lang="en-US" sz="2000" b="1" dirty="0">
                <a:solidFill>
                  <a:srgbClr val="FF0000"/>
                </a:solidFill>
              </a:rPr>
              <a:t>Dashboard Design: </a:t>
            </a:r>
            <a:r>
              <a:rPr lang="en-US" sz="2000" dirty="0"/>
              <a:t>Create interactive pages (Landing, Encounters, Procedures, Revenue, and Demographics</a:t>
            </a:r>
            <a:r>
              <a:rPr lang="en-US" sz="2000" dirty="0" smtClean="0"/>
              <a:t>).</a:t>
            </a:r>
          </a:p>
          <a:p>
            <a:endParaRPr lang="en-US" sz="2000" dirty="0"/>
          </a:p>
          <a:p>
            <a:r>
              <a:rPr lang="en-US" sz="2000" b="1" dirty="0">
                <a:solidFill>
                  <a:srgbClr val="FF0000"/>
                </a:solidFill>
              </a:rPr>
              <a:t>4. </a:t>
            </a:r>
            <a:r>
              <a:rPr lang="en-US" sz="2000" b="1" dirty="0">
                <a:solidFill>
                  <a:srgbClr val="FF0000"/>
                </a:solidFill>
              </a:rPr>
              <a:t>Testing: </a:t>
            </a:r>
            <a:r>
              <a:rPr lang="en-US" sz="2000" dirty="0"/>
              <a:t>Validate calculations and KPIs for accuracy</a:t>
            </a:r>
            <a:r>
              <a:rPr lang="en-US" sz="2000" dirty="0" smtClean="0"/>
              <a:t>.</a:t>
            </a:r>
          </a:p>
          <a:p>
            <a:endParaRPr lang="en-US" sz="2000" dirty="0"/>
          </a:p>
          <a:p>
            <a:r>
              <a:rPr lang="en-US" sz="2000" b="1" dirty="0">
                <a:solidFill>
                  <a:srgbClr val="FF0000"/>
                </a:solidFill>
              </a:rPr>
              <a:t>5. Documentation &amp; Presentation: </a:t>
            </a:r>
            <a:r>
              <a:rPr lang="en-US" sz="2000" dirty="0"/>
              <a:t>Compile academic and professional reports for final evaluation.</a:t>
            </a: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6605835" y="2011680"/>
            <a:ext cx="5243981" cy="3666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9830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2" name="Rectangle 1"/>
          <p:cNvSpPr/>
          <p:nvPr/>
        </p:nvSpPr>
        <p:spPr>
          <a:xfrm>
            <a:off x="5727503" y="2426164"/>
            <a:ext cx="5497224" cy="2897203"/>
          </a:xfrm>
          <a:prstGeom prst="rect">
            <a:avLst/>
          </a:prstGeom>
        </p:spPr>
        <p:txBody>
          <a:bodyPr wrap="square">
            <a:spAutoFit/>
          </a:bodyPr>
          <a:lstStyle/>
          <a:p>
            <a:pPr marL="342900" indent="-342900">
              <a:lnSpc>
                <a:spcPct val="115000"/>
              </a:lnSpc>
              <a:spcAft>
                <a:spcPts val="1000"/>
              </a:spcAft>
              <a:buFont typeface="Wingdings" panose="05000000000000000000" pitchFamily="2" charset="2"/>
              <a:buChar char="q"/>
            </a:pPr>
            <a:r>
              <a:rPr lang="en-US" sz="2800" b="1" dirty="0"/>
              <a:t>Theme: </a:t>
            </a:r>
            <a:r>
              <a:rPr lang="en-US" sz="2000" dirty="0"/>
              <a:t>CY24SU10 (embedded Power BI theme). </a:t>
            </a:r>
          </a:p>
          <a:p>
            <a:pPr marL="342900" indent="-342900">
              <a:lnSpc>
                <a:spcPct val="115000"/>
              </a:lnSpc>
              <a:spcAft>
                <a:spcPts val="1000"/>
              </a:spcAft>
              <a:buFont typeface="Wingdings" panose="05000000000000000000" pitchFamily="2" charset="2"/>
              <a:buChar char="q"/>
            </a:pPr>
            <a:r>
              <a:rPr lang="en-US" sz="2800" b="1" dirty="0"/>
              <a:t>Style: </a:t>
            </a:r>
            <a:r>
              <a:rPr lang="en-US" sz="2000" dirty="0"/>
              <a:t>Academic tone with minimalistic professional design.</a:t>
            </a:r>
          </a:p>
          <a:p>
            <a:pPr marL="342900" indent="-342900">
              <a:lnSpc>
                <a:spcPct val="115000"/>
              </a:lnSpc>
              <a:spcAft>
                <a:spcPts val="1000"/>
              </a:spcAft>
              <a:buFont typeface="Wingdings" panose="05000000000000000000" pitchFamily="2" charset="2"/>
              <a:buChar char="q"/>
            </a:pPr>
            <a:r>
              <a:rPr lang="en-US" sz="2800" b="1" dirty="0"/>
              <a:t> Colors: </a:t>
            </a:r>
            <a:r>
              <a:rPr lang="en-US" sz="2000" dirty="0"/>
              <a:t>Soft neutrals with high-contrast titles for readability</a:t>
            </a:r>
            <a:r>
              <a:rPr lang="en-US" dirty="0">
                <a:latin typeface="Cambria" panose="02040503050406030204" pitchFamily="18" charset="0"/>
                <a:ea typeface="MS Mincho"/>
                <a:cs typeface="Arial" panose="020B0604020202020204" pitchFamily="34" charset="0"/>
              </a:rPr>
              <a:t>.</a:t>
            </a:r>
          </a:p>
        </p:txBody>
      </p:sp>
      <p:sp>
        <p:nvSpPr>
          <p:cNvPr id="4" name="TextBox 3"/>
          <p:cNvSpPr txBox="1"/>
          <p:nvPr/>
        </p:nvSpPr>
        <p:spPr>
          <a:xfrm>
            <a:off x="987552" y="467118"/>
            <a:ext cx="9729216" cy="707886"/>
          </a:xfrm>
          <a:prstGeom prst="rect">
            <a:avLst/>
          </a:prstGeom>
          <a:noFill/>
        </p:spPr>
        <p:txBody>
          <a:bodyPr wrap="square" rtlCol="1">
            <a:spAutoFit/>
          </a:bodyPr>
          <a:lstStyle/>
          <a:p>
            <a:pPr algn="ctr"/>
            <a:r>
              <a:rPr lang="en-US" sz="4000" b="1" dirty="0" smtClean="0">
                <a:solidFill>
                  <a:schemeClr val="bg1"/>
                </a:solidFill>
                <a:latin typeface="Dosis ExtraBold" pitchFamily="2" charset="0"/>
              </a:rPr>
              <a:t>Dashboard Design &amp; Visual Identity</a:t>
            </a:r>
          </a:p>
        </p:txBody>
      </p:sp>
      <p:pic>
        <p:nvPicPr>
          <p:cNvPr id="5" name="Picture 4"/>
          <p:cNvPicPr>
            <a:picLocks noChangeAspect="1"/>
          </p:cNvPicPr>
          <p:nvPr/>
        </p:nvPicPr>
        <p:blipFill rotWithShape="1">
          <a:blip r:embed="rId2"/>
          <a:srcRect l="10377"/>
          <a:stretch/>
        </p:blipFill>
        <p:spPr>
          <a:xfrm>
            <a:off x="475861" y="1968898"/>
            <a:ext cx="4788900" cy="3760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75040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288536"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428853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731520" y="457974"/>
            <a:ext cx="9729216" cy="707886"/>
          </a:xfrm>
          <a:prstGeom prst="rect">
            <a:avLst/>
          </a:prstGeom>
          <a:noFill/>
        </p:spPr>
        <p:txBody>
          <a:bodyPr wrap="square" rtlCol="1">
            <a:spAutoFit/>
          </a:bodyPr>
          <a:lstStyle/>
          <a:p>
            <a:pPr algn="ctr"/>
            <a:r>
              <a:rPr lang="en-US" sz="4000" b="1" dirty="0" smtClean="0">
                <a:solidFill>
                  <a:srgbClr val="008BB0"/>
                </a:solidFill>
                <a:latin typeface="Dosis ExtraBold" pitchFamily="2" charset="0"/>
              </a:rPr>
              <a:t>Dashboard Design &amp; Visual Identity</a:t>
            </a:r>
          </a:p>
        </p:txBody>
      </p:sp>
      <p:pic>
        <p:nvPicPr>
          <p:cNvPr id="7" name="Picture 6"/>
          <p:cNvPicPr>
            <a:picLocks noChangeAspect="1"/>
          </p:cNvPicPr>
          <p:nvPr/>
        </p:nvPicPr>
        <p:blipFill rotWithShape="1">
          <a:blip r:embed="rId2"/>
          <a:srcRect l="7479" t="18822" r="30464" b="6606"/>
          <a:stretch/>
        </p:blipFill>
        <p:spPr>
          <a:xfrm>
            <a:off x="4288536" y="1235606"/>
            <a:ext cx="7735824" cy="5278327"/>
          </a:xfrm>
          <a:prstGeom prst="rect">
            <a:avLst/>
          </a:prstGeom>
          <a:solidFill>
            <a:srgbClr val="008BB0"/>
          </a:solidFill>
          <a:ln>
            <a:noFill/>
          </a:ln>
          <a:effectLst>
            <a:outerShdw blurRad="190500" algn="tl" rotWithShape="0">
              <a:srgbClr val="000000">
                <a:alpha val="70000"/>
              </a:srgbClr>
            </a:outerShdw>
          </a:effectLst>
        </p:spPr>
      </p:pic>
      <p:sp>
        <p:nvSpPr>
          <p:cNvPr id="9" name="TextBox 8"/>
          <p:cNvSpPr txBox="1"/>
          <p:nvPr/>
        </p:nvSpPr>
        <p:spPr>
          <a:xfrm>
            <a:off x="324612" y="2039553"/>
            <a:ext cx="3639312" cy="523220"/>
          </a:xfrm>
          <a:prstGeom prst="rect">
            <a:avLst/>
          </a:prstGeom>
          <a:noFill/>
        </p:spPr>
        <p:txBody>
          <a:bodyPr wrap="square" rtlCol="1">
            <a:spAutoFit/>
          </a:bodyPr>
          <a:lstStyle/>
          <a:p>
            <a:pPr algn="ctr"/>
            <a:r>
              <a:rPr lang="en-US" sz="2800" b="1" dirty="0" smtClean="0"/>
              <a:t>1. Landing Page </a:t>
            </a:r>
            <a:endParaRPr lang="ar-EG" sz="2800" b="1" dirty="0"/>
          </a:p>
        </p:txBody>
      </p:sp>
      <p:sp>
        <p:nvSpPr>
          <p:cNvPr id="10" name="TextBox 9"/>
          <p:cNvSpPr txBox="1"/>
          <p:nvPr/>
        </p:nvSpPr>
        <p:spPr>
          <a:xfrm>
            <a:off x="676656" y="3205413"/>
            <a:ext cx="2935224" cy="1323439"/>
          </a:xfrm>
          <a:prstGeom prst="rect">
            <a:avLst/>
          </a:prstGeom>
          <a:noFill/>
        </p:spPr>
        <p:txBody>
          <a:bodyPr wrap="square" rtlCol="1">
            <a:spAutoFit/>
          </a:bodyPr>
          <a:lstStyle/>
          <a:p>
            <a:pPr algn="ctr"/>
            <a:r>
              <a:rPr lang="en-US" sz="2000" dirty="0"/>
              <a:t>Overview of key KPIs (Admissions, Revenue, Costs).</a:t>
            </a:r>
            <a:br>
              <a:rPr lang="en-US" sz="2000" dirty="0"/>
            </a:br>
            <a:endParaRPr lang="ar-EG" sz="2000" dirty="0"/>
          </a:p>
        </p:txBody>
      </p:sp>
    </p:spTree>
    <p:extLst>
      <p:ext uri="{BB962C8B-B14F-4D97-AF65-F5344CB8AC3E}">
        <p14:creationId xmlns:p14="http://schemas.microsoft.com/office/powerpoint/2010/main" val="799198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03464" y="0"/>
            <a:ext cx="4288536"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7903464" y="0"/>
            <a:ext cx="428853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868680" y="418493"/>
            <a:ext cx="9729216" cy="707886"/>
          </a:xfrm>
          <a:prstGeom prst="rect">
            <a:avLst/>
          </a:prstGeom>
          <a:noFill/>
        </p:spPr>
        <p:txBody>
          <a:bodyPr wrap="square" rtlCol="1">
            <a:spAutoFit/>
          </a:bodyPr>
          <a:lstStyle/>
          <a:p>
            <a:pPr algn="ctr"/>
            <a:r>
              <a:rPr lang="en-US" sz="4000" b="1" dirty="0" smtClean="0">
                <a:solidFill>
                  <a:srgbClr val="008BB0"/>
                </a:solidFill>
                <a:latin typeface="Dosis ExtraBold" pitchFamily="2" charset="0"/>
              </a:rPr>
              <a:t>Dashboard Design &amp; Visual Identity</a:t>
            </a:r>
          </a:p>
        </p:txBody>
      </p:sp>
      <p:sp>
        <p:nvSpPr>
          <p:cNvPr id="9" name="TextBox 8"/>
          <p:cNvSpPr txBox="1"/>
          <p:nvPr/>
        </p:nvSpPr>
        <p:spPr>
          <a:xfrm>
            <a:off x="8078724" y="2320391"/>
            <a:ext cx="3639312" cy="523220"/>
          </a:xfrm>
          <a:prstGeom prst="rect">
            <a:avLst/>
          </a:prstGeom>
          <a:noFill/>
        </p:spPr>
        <p:txBody>
          <a:bodyPr wrap="square" rtlCol="1">
            <a:spAutoFit/>
          </a:bodyPr>
          <a:lstStyle/>
          <a:p>
            <a:pPr algn="ctr"/>
            <a:r>
              <a:rPr lang="en-US" sz="2800" b="1" dirty="0" smtClean="0"/>
              <a:t>2. Encounters Page </a:t>
            </a:r>
            <a:endParaRPr lang="ar-EG" sz="2800" b="1" dirty="0"/>
          </a:p>
        </p:txBody>
      </p:sp>
      <p:pic>
        <p:nvPicPr>
          <p:cNvPr id="3" name="Picture 2"/>
          <p:cNvPicPr>
            <a:picLocks noChangeAspect="1"/>
          </p:cNvPicPr>
          <p:nvPr/>
        </p:nvPicPr>
        <p:blipFill rotWithShape="1">
          <a:blip r:embed="rId2"/>
          <a:srcRect l="7353" t="18378" r="29722" b="6757"/>
          <a:stretch/>
        </p:blipFill>
        <p:spPr>
          <a:xfrm>
            <a:off x="248412" y="1380744"/>
            <a:ext cx="7569708" cy="5065776"/>
          </a:xfrm>
          <a:prstGeom prst="rect">
            <a:avLst/>
          </a:prstGeom>
          <a:ln>
            <a:noFill/>
          </a:ln>
          <a:effectLst>
            <a:outerShdw blurRad="190500" algn="tl" rotWithShape="0">
              <a:srgbClr val="000000">
                <a:alpha val="70000"/>
              </a:srgbClr>
            </a:outerShdw>
          </a:effectLst>
        </p:spPr>
      </p:pic>
      <p:sp>
        <p:nvSpPr>
          <p:cNvPr id="5" name="TextBox 4"/>
          <p:cNvSpPr txBox="1"/>
          <p:nvPr/>
        </p:nvSpPr>
        <p:spPr>
          <a:xfrm>
            <a:off x="8540496" y="3502152"/>
            <a:ext cx="3154680" cy="1015663"/>
          </a:xfrm>
          <a:prstGeom prst="rect">
            <a:avLst/>
          </a:prstGeom>
          <a:noFill/>
        </p:spPr>
        <p:txBody>
          <a:bodyPr wrap="square" rtlCol="1">
            <a:spAutoFit/>
          </a:bodyPr>
          <a:lstStyle/>
          <a:p>
            <a:pPr algn="ctr"/>
            <a:r>
              <a:rPr lang="en-US" sz="2000" dirty="0"/>
              <a:t>Displays encounter trends and durations.</a:t>
            </a:r>
            <a:br>
              <a:rPr lang="en-US" sz="2000" dirty="0"/>
            </a:br>
            <a:endParaRPr lang="ar-EG" sz="2000" dirty="0"/>
          </a:p>
        </p:txBody>
      </p:sp>
    </p:spTree>
    <p:extLst>
      <p:ext uri="{BB962C8B-B14F-4D97-AF65-F5344CB8AC3E}">
        <p14:creationId xmlns:p14="http://schemas.microsoft.com/office/powerpoint/2010/main" val="2414397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288536" cy="6858000"/>
          </a:xfrm>
          <a:prstGeom prst="rect">
            <a:avLst/>
          </a:prstGeom>
          <a:solidFill>
            <a:srgbClr val="008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8" name="Rectangle 7"/>
          <p:cNvSpPr/>
          <p:nvPr/>
        </p:nvSpPr>
        <p:spPr>
          <a:xfrm>
            <a:off x="0" y="0"/>
            <a:ext cx="4288536"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4" name="TextBox 3"/>
          <p:cNvSpPr txBox="1"/>
          <p:nvPr/>
        </p:nvSpPr>
        <p:spPr>
          <a:xfrm>
            <a:off x="731520" y="457974"/>
            <a:ext cx="9729216" cy="707886"/>
          </a:xfrm>
          <a:prstGeom prst="rect">
            <a:avLst/>
          </a:prstGeom>
          <a:noFill/>
        </p:spPr>
        <p:txBody>
          <a:bodyPr wrap="square" rtlCol="1">
            <a:spAutoFit/>
          </a:bodyPr>
          <a:lstStyle/>
          <a:p>
            <a:pPr algn="ctr"/>
            <a:r>
              <a:rPr lang="en-US" sz="4000" b="1" dirty="0" smtClean="0">
                <a:solidFill>
                  <a:srgbClr val="008BB0"/>
                </a:solidFill>
                <a:latin typeface="Dosis ExtraBold" pitchFamily="2" charset="0"/>
              </a:rPr>
              <a:t>Dashboard Design &amp; Visual Identity</a:t>
            </a:r>
          </a:p>
        </p:txBody>
      </p:sp>
      <p:sp>
        <p:nvSpPr>
          <p:cNvPr id="9" name="TextBox 8"/>
          <p:cNvSpPr txBox="1"/>
          <p:nvPr/>
        </p:nvSpPr>
        <p:spPr>
          <a:xfrm>
            <a:off x="434340" y="2060966"/>
            <a:ext cx="3639312" cy="523220"/>
          </a:xfrm>
          <a:prstGeom prst="rect">
            <a:avLst/>
          </a:prstGeom>
          <a:noFill/>
        </p:spPr>
        <p:txBody>
          <a:bodyPr wrap="square" rtlCol="1">
            <a:spAutoFit/>
          </a:bodyPr>
          <a:lstStyle/>
          <a:p>
            <a:pPr algn="ctr"/>
            <a:r>
              <a:rPr lang="en-US" sz="2800" b="1" dirty="0" smtClean="0"/>
              <a:t>3. Procedures Page </a:t>
            </a:r>
            <a:endParaRPr lang="ar-EG" sz="2800" b="1" dirty="0"/>
          </a:p>
        </p:txBody>
      </p:sp>
      <p:pic>
        <p:nvPicPr>
          <p:cNvPr id="3" name="Picture 2"/>
          <p:cNvPicPr>
            <a:picLocks noChangeAspect="1"/>
          </p:cNvPicPr>
          <p:nvPr/>
        </p:nvPicPr>
        <p:blipFill rotWithShape="1">
          <a:blip r:embed="rId2"/>
          <a:srcRect l="7269" t="18596" r="29405" b="7049"/>
          <a:stretch/>
        </p:blipFill>
        <p:spPr>
          <a:xfrm>
            <a:off x="4418792" y="1497329"/>
            <a:ext cx="7614712" cy="5029201"/>
          </a:xfrm>
          <a:prstGeom prst="rect">
            <a:avLst/>
          </a:prstGeom>
          <a:ln>
            <a:noFill/>
          </a:ln>
          <a:effectLst>
            <a:outerShdw blurRad="190500" algn="tl" rotWithShape="0">
              <a:srgbClr val="000000">
                <a:alpha val="70000"/>
              </a:srgbClr>
            </a:outerShdw>
          </a:effectLst>
        </p:spPr>
      </p:pic>
      <p:sp>
        <p:nvSpPr>
          <p:cNvPr id="5" name="TextBox 4"/>
          <p:cNvSpPr txBox="1"/>
          <p:nvPr/>
        </p:nvSpPr>
        <p:spPr>
          <a:xfrm>
            <a:off x="868680" y="2967335"/>
            <a:ext cx="2770632" cy="1015663"/>
          </a:xfrm>
          <a:prstGeom prst="rect">
            <a:avLst/>
          </a:prstGeom>
          <a:noFill/>
        </p:spPr>
        <p:txBody>
          <a:bodyPr wrap="square" rtlCol="1">
            <a:spAutoFit/>
          </a:bodyPr>
          <a:lstStyle/>
          <a:p>
            <a:pPr algn="ctr"/>
            <a:r>
              <a:rPr lang="en-US" sz="2000" dirty="0"/>
              <a:t>Shows frequency, costs, and outcomes of procedures.</a:t>
            </a:r>
            <a:endParaRPr lang="ar-EG" sz="2000" dirty="0"/>
          </a:p>
        </p:txBody>
      </p:sp>
    </p:spTree>
    <p:extLst>
      <p:ext uri="{BB962C8B-B14F-4D97-AF65-F5344CB8AC3E}">
        <p14:creationId xmlns:p14="http://schemas.microsoft.com/office/powerpoint/2010/main" val="40793103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679</Words>
  <Application>Microsoft Office PowerPoint</Application>
  <PresentationFormat>Widescreen</PresentationFormat>
  <Paragraphs>85</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MS Gothic</vt:lpstr>
      <vt:lpstr>Arial</vt:lpstr>
      <vt:lpstr>Bahnschrift Condensed</vt:lpstr>
      <vt:lpstr>Calibri</vt:lpstr>
      <vt:lpstr>Calibri Light</vt:lpstr>
      <vt:lpstr>Cambria</vt:lpstr>
      <vt:lpstr>Dosis ExtraBold</vt:lpstr>
      <vt:lpstr>MS Mincho</vt:lpstr>
      <vt:lpstr>Times New Roman</vt:lpstr>
      <vt:lpstr>Wingdings</vt:lpstr>
      <vt:lpstr>Office Theme</vt:lpstr>
      <vt:lpstr>Massachusetts General Hospital Performance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Massachusetts General Hospital Performance Analysis</dc:title>
  <dc:creator>Tabarak</dc:creator>
  <cp:lastModifiedBy>Tabarak</cp:lastModifiedBy>
  <cp:revision>22</cp:revision>
  <dcterms:created xsi:type="dcterms:W3CDTF">2025-11-07T04:37:12Z</dcterms:created>
  <dcterms:modified xsi:type="dcterms:W3CDTF">2025-11-07T06:58:17Z</dcterms:modified>
</cp:coreProperties>
</file>